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103"/>
  </p:notesMasterIdLst>
  <p:handoutMasterIdLst>
    <p:handoutMasterId r:id="rId104"/>
  </p:handoutMasterIdLst>
  <p:sldIdLst>
    <p:sldId id="285" r:id="rId2"/>
    <p:sldId id="292" r:id="rId3"/>
    <p:sldId id="460" r:id="rId4"/>
    <p:sldId id="461" r:id="rId5"/>
    <p:sldId id="456" r:id="rId6"/>
    <p:sldId id="457" r:id="rId7"/>
    <p:sldId id="458" r:id="rId8"/>
    <p:sldId id="459" r:id="rId9"/>
    <p:sldId id="263" r:id="rId10"/>
    <p:sldId id="298" r:id="rId11"/>
    <p:sldId id="465" r:id="rId12"/>
    <p:sldId id="267" r:id="rId13"/>
    <p:sldId id="318" r:id="rId14"/>
    <p:sldId id="463" r:id="rId15"/>
    <p:sldId id="464" r:id="rId16"/>
    <p:sldId id="345" r:id="rId17"/>
    <p:sldId id="429" r:id="rId18"/>
    <p:sldId id="466" r:id="rId19"/>
    <p:sldId id="430" r:id="rId20"/>
    <p:sldId id="462" r:id="rId21"/>
    <p:sldId id="467" r:id="rId22"/>
    <p:sldId id="348" r:id="rId23"/>
    <p:sldId id="349" r:id="rId24"/>
    <p:sldId id="351" r:id="rId25"/>
    <p:sldId id="352" r:id="rId26"/>
    <p:sldId id="353" r:id="rId27"/>
    <p:sldId id="354" r:id="rId28"/>
    <p:sldId id="372" r:id="rId29"/>
    <p:sldId id="373" r:id="rId30"/>
    <p:sldId id="357" r:id="rId31"/>
    <p:sldId id="358" r:id="rId32"/>
    <p:sldId id="361" r:id="rId33"/>
    <p:sldId id="367" r:id="rId34"/>
    <p:sldId id="366" r:id="rId35"/>
    <p:sldId id="368" r:id="rId36"/>
    <p:sldId id="369" r:id="rId37"/>
    <p:sldId id="370" r:id="rId38"/>
    <p:sldId id="374" r:id="rId39"/>
    <p:sldId id="375" r:id="rId40"/>
    <p:sldId id="380" r:id="rId41"/>
    <p:sldId id="381" r:id="rId42"/>
    <p:sldId id="396" r:id="rId43"/>
    <p:sldId id="383" r:id="rId44"/>
    <p:sldId id="387" r:id="rId45"/>
    <p:sldId id="468" r:id="rId46"/>
    <p:sldId id="393" r:id="rId47"/>
    <p:sldId id="395" r:id="rId48"/>
    <p:sldId id="469" r:id="rId49"/>
    <p:sldId id="470" r:id="rId50"/>
    <p:sldId id="400" r:id="rId51"/>
    <p:sldId id="471" r:id="rId52"/>
    <p:sldId id="454" r:id="rId53"/>
    <p:sldId id="401" r:id="rId54"/>
    <p:sldId id="402" r:id="rId55"/>
    <p:sldId id="403" r:id="rId56"/>
    <p:sldId id="404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31" r:id="rId67"/>
    <p:sldId id="416" r:id="rId68"/>
    <p:sldId id="417" r:id="rId69"/>
    <p:sldId id="418" r:id="rId70"/>
    <p:sldId id="425" r:id="rId71"/>
    <p:sldId id="419" r:id="rId72"/>
    <p:sldId id="420" r:id="rId73"/>
    <p:sldId id="421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474" r:id="rId93"/>
    <p:sldId id="473" r:id="rId94"/>
    <p:sldId id="475" r:id="rId95"/>
    <p:sldId id="481" r:id="rId96"/>
    <p:sldId id="478" r:id="rId97"/>
    <p:sldId id="480" r:id="rId98"/>
    <p:sldId id="477" r:id="rId99"/>
    <p:sldId id="479" r:id="rId100"/>
    <p:sldId id="476" r:id="rId101"/>
    <p:sldId id="451" r:id="rId10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ymbo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101"/>
    <a:srgbClr val="D9E2A1"/>
    <a:srgbClr val="0000CC"/>
    <a:srgbClr val="000099"/>
    <a:srgbClr val="FFFF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 snapToGrid="0">
      <p:cViewPr varScale="1">
        <p:scale>
          <a:sx n="118" d="100"/>
          <a:sy n="118" d="100"/>
        </p:scale>
        <p:origin x="-104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handoutMaster" Target="handoutMasters/handoutMaster1.xml"/><Relationship Id="rId105" Type="http://schemas.openxmlformats.org/officeDocument/2006/relationships/printerSettings" Target="printerSettings/printerSettings1.bin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6988"/>
            <a:ext cx="7842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21663" y="26988"/>
            <a:ext cx="9223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67488"/>
            <a:ext cx="7683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740775" y="65833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2F58E399-C177-5E4D-8951-43139E1AE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2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84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221663" y="0"/>
            <a:ext cx="9223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2646363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67488"/>
            <a:ext cx="7683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699500" y="6583363"/>
            <a:ext cx="444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E3FDB954-AC83-4642-AB3A-5D6BE3D6B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7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E3E419-0388-AF43-8111-4F3DBDE56CB3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8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0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01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EB6AE2-49A2-714F-831C-6C047EC95E84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8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0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35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18669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52400"/>
            <a:ext cx="54483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87B70-25AA-F643-836F-57DEC6519CA2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8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0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341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1018E5-934E-2743-90C1-12592B0C37F4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8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0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01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D5BFD-5994-7D47-8F4A-7054672292B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8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0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11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3657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657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EAB98F-C730-2546-9F1C-93B66478B49B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9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1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1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E1D0F8-ABBC-F14A-8239-E82647DB3216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11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3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93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044279-4D34-3B46-B3B0-4B05A1D9ADC4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7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9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79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CFF34-1911-D745-9C00-150A21E7A6C9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6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8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27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9F8C68-98E0-F243-B4AF-CB78C4244557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9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1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863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0FB90-22B8-A64B-8E6F-8A975AD91D55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9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1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76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371600"/>
            <a:ext cx="7467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4008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imes" charset="0"/>
              </a:defRPr>
            </a:lvl1pPr>
          </a:lstStyle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charset="0"/>
              </a:defRPr>
            </a:lvl1pPr>
          </a:lstStyle>
          <a:p>
            <a:fld id="{2199987C-2A27-A84C-85EC-29C7DF17CE74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2355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3771" y="6401748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Times" charset="0"/>
              </a:defRPr>
            </a:lvl1pPr>
          </a:lstStyle>
          <a:p>
            <a:r>
              <a:rPr lang="en-US" dirty="0" smtClean="0"/>
              <a:t>10/30/13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9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11" name="Picture 8" descr="LMP_30Year_Logo_Red_3.eps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0010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1.xls"/><Relationship Id="rId4" Type="http://schemas.openxmlformats.org/officeDocument/2006/relationships/image" Target="../media/image77.emf"/><Relationship Id="rId5" Type="http://schemas.openxmlformats.org/officeDocument/2006/relationships/oleObject" Target="../embeddings/Microsoft_Excel_97_-_2004_Worksheet22.xls"/><Relationship Id="rId6" Type="http://schemas.openxmlformats.org/officeDocument/2006/relationships/image" Target="../media/image7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8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30" Type="http://schemas.openxmlformats.org/officeDocument/2006/relationships/image" Target="../media/image41.png"/><Relationship Id="rId31" Type="http://schemas.openxmlformats.org/officeDocument/2006/relationships/image" Target="../media/image42.png"/><Relationship Id="rId32" Type="http://schemas.openxmlformats.org/officeDocument/2006/relationships/image" Target="../media/image43.png"/><Relationship Id="rId9" Type="http://schemas.openxmlformats.org/officeDocument/2006/relationships/tags" Target="../tags/tag9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33" Type="http://schemas.openxmlformats.org/officeDocument/2006/relationships/image" Target="../media/image44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5.emf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57.emf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58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6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6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6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8.xls"/><Relationship Id="rId4" Type="http://schemas.openxmlformats.org/officeDocument/2006/relationships/image" Target="../media/image70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9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1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2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4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5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6.xls"/><Relationship Id="rId4" Type="http://schemas.openxmlformats.org/officeDocument/2006/relationships/image" Target="../media/image72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7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7.xls"/><Relationship Id="rId4" Type="http://schemas.openxmlformats.org/officeDocument/2006/relationships/image" Target="../media/image72.emf"/><Relationship Id="rId5" Type="http://schemas.openxmlformats.org/officeDocument/2006/relationships/oleObject" Target="../embeddings/Microsoft_Excel_97_-_2004_Worksheet18.xls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76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9.xls"/><Relationship Id="rId4" Type="http://schemas.openxmlformats.org/officeDocument/2006/relationships/image" Target="../media/image77.emf"/><Relationship Id="rId5" Type="http://schemas.openxmlformats.org/officeDocument/2006/relationships/oleObject" Target="../embeddings/Microsoft_Excel_97_-_2004_Worksheet20.xls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r>
              <a:rPr lang="en-US" dirty="0"/>
              <a:t>Control of Manufacturing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62050" y="3721100"/>
            <a:ext cx="6788150" cy="2032000"/>
          </a:xfrm>
        </p:spPr>
        <p:txBody>
          <a:bodyPr/>
          <a:lstStyle/>
          <a:p>
            <a:pPr lvl="1"/>
            <a:r>
              <a:rPr lang="en-US" dirty="0"/>
              <a:t>David Hardt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000" dirty="0" smtClean="0">
                <a:latin typeface="ヒラギノ角ゴ ProN W3" charset="0"/>
              </a:rPr>
              <a:t>October 30, 2013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6019800"/>
            <a:ext cx="8229600" cy="920750"/>
            <a:chOff x="228600" y="6019800"/>
            <a:chExt cx="8229600" cy="920750"/>
          </a:xfrm>
        </p:grpSpPr>
        <p:pic>
          <p:nvPicPr>
            <p:cNvPr id="5" name="Picture 15" descr="MIT_mech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19800"/>
              <a:ext cx="1600200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auto">
            <a:xfrm>
              <a:off x="1143000" y="6400800"/>
              <a:ext cx="1219200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 Black" charset="0"/>
                </a:rPr>
                <a:t>Manufacturing</a:t>
              </a:r>
            </a:p>
          </p:txBody>
        </p:sp>
        <p:pic>
          <p:nvPicPr>
            <p:cNvPr id="7" name="Picture 8" descr="LMP_30Year_Logo_Red_3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248400"/>
              <a:ext cx="24892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"/>
            <p:cNvSpPr>
              <a:spLocks noChangeArrowheads="1"/>
            </p:cNvSpPr>
            <p:nvPr userDrawn="1"/>
          </p:nvSpPr>
          <p:spPr bwMode="auto">
            <a:xfrm>
              <a:off x="6477000" y="6629400"/>
              <a:ext cx="1981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29963-3F34-9E4E-A0F8-E4A05FAC90BD}" type="slidenum">
              <a:rPr lang="en-US"/>
              <a:pPr/>
              <a:t>10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Processes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are they defined?</a:t>
            </a:r>
          </a:p>
          <a:p>
            <a:r>
              <a:rPr lang="en-US"/>
              <a:t>How to they do their thing?</a:t>
            </a:r>
          </a:p>
          <a:p>
            <a:r>
              <a:rPr lang="en-US"/>
              <a:t>How can they be categorized?</a:t>
            </a:r>
          </a:p>
          <a:p>
            <a:pPr>
              <a:buFontTx/>
              <a:buNone/>
            </a:pPr>
            <a:endParaRPr lang="en-US"/>
          </a:p>
          <a:p>
            <a:r>
              <a:rPr lang="en-US" b="1"/>
              <a:t>Why don</a:t>
            </a:r>
            <a:r>
              <a:rPr lang="ja-JP" altLang="en-US" b="1">
                <a:latin typeface="Arial"/>
              </a:rPr>
              <a:t>’</a:t>
            </a:r>
            <a:r>
              <a:rPr lang="en-US" b="1"/>
              <a:t>t they always get it right?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617"/>
            <a:ext cx="8664606" cy="587375"/>
          </a:xfrm>
        </p:spPr>
        <p:txBody>
          <a:bodyPr>
            <a:normAutofit fontScale="90000"/>
          </a:bodyPr>
          <a:lstStyle/>
          <a:p>
            <a:r>
              <a:rPr lang="en-US" dirty="0"/>
              <a:t>Manufacturing </a:t>
            </a:r>
            <a:r>
              <a:rPr lang="en-US" dirty="0" smtClean="0"/>
              <a:t>Objective</a:t>
            </a:r>
            <a:endParaRPr lang="en-US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609600" y="1970088"/>
            <a:ext cx="7596188" cy="1530350"/>
            <a:chOff x="384" y="1241"/>
            <a:chExt cx="4785" cy="964"/>
          </a:xfrm>
        </p:grpSpPr>
        <p:graphicFrame>
          <p:nvGraphicFramePr>
            <p:cNvPr id="46084" name="Object 4"/>
            <p:cNvGraphicFramePr>
              <a:graphicFrameLocks noChangeAspect="1"/>
            </p:cNvGraphicFramePr>
            <p:nvPr/>
          </p:nvGraphicFramePr>
          <p:xfrm>
            <a:off x="2634" y="1241"/>
            <a:ext cx="2535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17" name="Worksheet" r:id="rId3" imgW="8674100" imgH="5930900" progId="Excel.Sheet.8">
                    <p:embed/>
                  </p:oleObj>
                </mc:Choice>
                <mc:Fallback>
                  <p:oleObj name="Worksheet" r:id="rId3" imgW="8674100" imgH="59309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241"/>
                          <a:ext cx="2535" cy="9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384" y="1322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Process</a:t>
              </a:r>
            </a:p>
          </p:txBody>
        </p:sp>
      </p:grp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2176884" y="2555876"/>
            <a:ext cx="3995738" cy="2676525"/>
            <a:chOff x="1333" y="1674"/>
            <a:chExt cx="2517" cy="1686"/>
          </a:xfrm>
        </p:grpSpPr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333" y="2734"/>
              <a:ext cx="10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Design Goal</a:t>
              </a:r>
            </a:p>
          </p:txBody>
        </p:sp>
        <p:grpSp>
          <p:nvGrpSpPr>
            <p:cNvPr id="46088" name="Group 8"/>
            <p:cNvGrpSpPr>
              <a:grpSpLocks/>
            </p:cNvGrpSpPr>
            <p:nvPr/>
          </p:nvGrpSpPr>
          <p:grpSpPr bwMode="auto">
            <a:xfrm>
              <a:off x="2337" y="1674"/>
              <a:ext cx="1513" cy="1686"/>
              <a:chOff x="2337" y="1674"/>
              <a:chExt cx="1513" cy="1686"/>
            </a:xfrm>
          </p:grpSpPr>
          <p:grpSp>
            <p:nvGrpSpPr>
              <p:cNvPr id="46089" name="Group 9"/>
              <p:cNvGrpSpPr>
                <a:grpSpLocks/>
              </p:cNvGrpSpPr>
              <p:nvPr/>
            </p:nvGrpSpPr>
            <p:grpSpPr bwMode="auto">
              <a:xfrm>
                <a:off x="2337" y="2709"/>
                <a:ext cx="1513" cy="651"/>
                <a:chOff x="2337" y="2709"/>
                <a:chExt cx="1513" cy="651"/>
              </a:xfrm>
            </p:grpSpPr>
            <p:grpSp>
              <p:nvGrpSpPr>
                <p:cNvPr id="46090" name="Group 10"/>
                <p:cNvGrpSpPr>
                  <a:grpSpLocks/>
                </p:cNvGrpSpPr>
                <p:nvPr/>
              </p:nvGrpSpPr>
              <p:grpSpPr bwMode="auto">
                <a:xfrm>
                  <a:off x="2613" y="2709"/>
                  <a:ext cx="928" cy="288"/>
                  <a:chOff x="821" y="3029"/>
                  <a:chExt cx="928" cy="288"/>
                </a:xfrm>
              </p:grpSpPr>
              <p:sp>
                <p:nvSpPr>
                  <p:cNvPr id="4609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32" y="3029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9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85" y="3029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9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739" y="3029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9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21" y="3317"/>
                    <a:ext cx="9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0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37" y="3072"/>
                  <a:ext cx="151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latin typeface="Times New Roman" charset="0"/>
                    </a:rPr>
                    <a:t>LSL     T       USL</a:t>
                  </a:r>
                </a:p>
              </p:txBody>
            </p:sp>
          </p:grpSp>
          <p:sp>
            <p:nvSpPr>
              <p:cNvPr id="46096" name="Line 16"/>
              <p:cNvSpPr>
                <a:spLocks noChangeShapeType="1"/>
              </p:cNvSpPr>
              <p:nvPr/>
            </p:nvSpPr>
            <p:spPr bwMode="auto">
              <a:xfrm flipV="1">
                <a:off x="3072" y="1674"/>
                <a:ext cx="0" cy="135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4894263" y="2184400"/>
            <a:ext cx="1252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5097463" y="2351088"/>
            <a:ext cx="2268537" cy="473075"/>
            <a:chOff x="3211" y="1481"/>
            <a:chExt cx="1429" cy="298"/>
          </a:xfrm>
        </p:grpSpPr>
        <p:sp>
          <p:nvSpPr>
            <p:cNvPr id="46099" name="Arc 19"/>
            <p:cNvSpPr>
              <a:spLocks/>
            </p:cNvSpPr>
            <p:nvPr/>
          </p:nvSpPr>
          <p:spPr bwMode="auto">
            <a:xfrm flipV="1">
              <a:off x="4213" y="1481"/>
              <a:ext cx="427" cy="287"/>
            </a:xfrm>
            <a:custGeom>
              <a:avLst/>
              <a:gdLst>
                <a:gd name="G0" fmla="+- 0 0 0"/>
                <a:gd name="G1" fmla="+- 18148 0 0"/>
                <a:gd name="G2" fmla="+- 21600 0 0"/>
                <a:gd name="T0" fmla="*/ 11712 w 21600"/>
                <a:gd name="T1" fmla="*/ 0 h 18148"/>
                <a:gd name="T2" fmla="*/ 21600 w 21600"/>
                <a:gd name="T3" fmla="*/ 18148 h 18148"/>
                <a:gd name="T4" fmla="*/ 0 w 21600"/>
                <a:gd name="T5" fmla="*/ 18148 h 18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48" fill="none" extrusionOk="0">
                  <a:moveTo>
                    <a:pt x="11712" y="-1"/>
                  </a:moveTo>
                  <a:cubicBezTo>
                    <a:pt x="17876" y="3977"/>
                    <a:pt x="21600" y="10811"/>
                    <a:pt x="21600" y="18148"/>
                  </a:cubicBezTo>
                </a:path>
                <a:path w="21600" h="18148" stroke="0" extrusionOk="0">
                  <a:moveTo>
                    <a:pt x="11712" y="-1"/>
                  </a:moveTo>
                  <a:cubicBezTo>
                    <a:pt x="17876" y="3977"/>
                    <a:pt x="21600" y="10811"/>
                    <a:pt x="21600" y="18148"/>
                  </a:cubicBezTo>
                  <a:lnTo>
                    <a:pt x="0" y="1814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100" name="Arc 20"/>
            <p:cNvSpPr>
              <a:spLocks/>
            </p:cNvSpPr>
            <p:nvPr/>
          </p:nvSpPr>
          <p:spPr bwMode="auto">
            <a:xfrm flipH="1" flipV="1">
              <a:off x="3211" y="1492"/>
              <a:ext cx="427" cy="287"/>
            </a:xfrm>
            <a:custGeom>
              <a:avLst/>
              <a:gdLst>
                <a:gd name="G0" fmla="+- 0 0 0"/>
                <a:gd name="G1" fmla="+- 18148 0 0"/>
                <a:gd name="G2" fmla="+- 21600 0 0"/>
                <a:gd name="T0" fmla="*/ 11712 w 21600"/>
                <a:gd name="T1" fmla="*/ 0 h 18148"/>
                <a:gd name="T2" fmla="*/ 21600 w 21600"/>
                <a:gd name="T3" fmla="*/ 18148 h 18148"/>
                <a:gd name="T4" fmla="*/ 0 w 21600"/>
                <a:gd name="T5" fmla="*/ 18148 h 18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48" fill="none" extrusionOk="0">
                  <a:moveTo>
                    <a:pt x="11712" y="-1"/>
                  </a:moveTo>
                  <a:cubicBezTo>
                    <a:pt x="17876" y="3977"/>
                    <a:pt x="21600" y="10811"/>
                    <a:pt x="21600" y="18148"/>
                  </a:cubicBezTo>
                </a:path>
                <a:path w="21600" h="18148" stroke="0" extrusionOk="0">
                  <a:moveTo>
                    <a:pt x="11712" y="-1"/>
                  </a:moveTo>
                  <a:cubicBezTo>
                    <a:pt x="17876" y="3977"/>
                    <a:pt x="21600" y="10811"/>
                    <a:pt x="21600" y="18148"/>
                  </a:cubicBezTo>
                  <a:lnTo>
                    <a:pt x="0" y="1814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4248150" y="1139825"/>
          <a:ext cx="1230313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8" name="Worksheet" r:id="rId5" imgW="8674100" imgH="5930900" progId="Excel.Sheet.8">
                  <p:embed/>
                </p:oleObj>
              </mc:Choice>
              <mc:Fallback>
                <p:oleObj name="Worksheet" r:id="rId5" imgW="8674100" imgH="593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139825"/>
                        <a:ext cx="1230313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53289" y="1005443"/>
            <a:ext cx="3448365" cy="2658574"/>
            <a:chOff x="353289" y="1005443"/>
            <a:chExt cx="3448365" cy="2658574"/>
          </a:xfrm>
        </p:grpSpPr>
        <p:pic>
          <p:nvPicPr>
            <p:cNvPr id="22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3289" y="1005443"/>
              <a:ext cx="3448365" cy="23579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49933" y="3202352"/>
              <a:ext cx="3160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Process   Output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FE85-006F-2F45-92FA-0935CC8934A3}" type="datetime1">
              <a:rPr lang="en-US" smtClean="0"/>
              <a:t>10/30/13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89345" y="3992652"/>
            <a:ext cx="2954655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j-lt"/>
              </a:rPr>
              <a:t>Method?: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SPC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Optimization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Output Feedback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4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F2FBE-C4FA-8847-AC4F-D95064027CED}" type="slidenum">
              <a:rPr lang="en-US"/>
              <a:pPr/>
              <a:t>101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Conclusions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5430" y="999260"/>
            <a:ext cx="7772400" cy="4384675"/>
          </a:xfrm>
        </p:spPr>
        <p:txBody>
          <a:bodyPr/>
          <a:lstStyle/>
          <a:p>
            <a:pPr>
              <a:lnSpc>
                <a:spcPct val="90000"/>
              </a:lnSpc>
              <a:buFont typeface="Symbol" charset="0"/>
              <a:buChar char="·"/>
            </a:pPr>
            <a:r>
              <a:rPr lang="en-US" sz="2800" dirty="0" err="1">
                <a:cs typeface="Times" charset="0"/>
              </a:rPr>
              <a:t>Shewhart</a:t>
            </a:r>
            <a:r>
              <a:rPr lang="en-US" sz="2800" dirty="0">
                <a:cs typeface="Times" charset="0"/>
              </a:rPr>
              <a:t> Charts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>
                <a:cs typeface="Times" charset="0"/>
              </a:rPr>
              <a:t>Application of Statistics to Production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>
                <a:cs typeface="Times" charset="0"/>
              </a:rPr>
              <a:t>Plot Evolution of Sample Statistics    and </a:t>
            </a:r>
            <a:r>
              <a:rPr lang="en-US" sz="2400" i="1" dirty="0">
                <a:cs typeface="Times" charset="0"/>
              </a:rPr>
              <a:t>S</a:t>
            </a:r>
            <a:endParaRPr lang="en-US" sz="2400" dirty="0">
              <a:cs typeface="Times" charset="0"/>
            </a:endParaRP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>
                <a:cs typeface="Times" charset="0"/>
              </a:rPr>
              <a:t>Look for Deviations from Model</a:t>
            </a:r>
          </a:p>
          <a:p>
            <a:pPr>
              <a:lnSpc>
                <a:spcPct val="90000"/>
              </a:lnSpc>
              <a:buFont typeface="Symbol" charset="0"/>
              <a:buChar char="·"/>
            </a:pPr>
            <a:r>
              <a:rPr lang="en-US" sz="2800" dirty="0">
                <a:cs typeface="Times" charset="0"/>
              </a:rPr>
              <a:t>Process Capability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>
                <a:cs typeface="Times" charset="0"/>
              </a:rPr>
              <a:t>A measure of the process to meet a requirement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>
                <a:cs typeface="Times" charset="0"/>
              </a:rPr>
              <a:t>Includes variance and bias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>
                <a:cs typeface="Times" charset="0"/>
              </a:rPr>
              <a:t>Gets design and manufacturing talking </a:t>
            </a:r>
            <a:endParaRPr lang="en-US" sz="2400" dirty="0" smtClean="0">
              <a:cs typeface="Times" charset="0"/>
            </a:endParaRPr>
          </a:p>
          <a:p>
            <a:pPr>
              <a:lnSpc>
                <a:spcPct val="90000"/>
              </a:lnSpc>
              <a:buFont typeface="Symbol" charset="0"/>
              <a:buChar char="·"/>
            </a:pPr>
            <a:r>
              <a:rPr lang="en-US" sz="2800" dirty="0" smtClean="0">
                <a:cs typeface="Times" charset="0"/>
              </a:rPr>
              <a:t>If That’s Not Good Enough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 smtClean="0">
                <a:cs typeface="Times" charset="0"/>
              </a:rPr>
              <a:t>DOE/Optimization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 smtClean="0">
                <a:cs typeface="Times" charset="0"/>
              </a:rPr>
              <a:t>Feedback Control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2400" dirty="0" smtClean="0">
                <a:cs typeface="Times" charset="0"/>
              </a:rPr>
              <a:t>…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endParaRPr lang="en-US" sz="2400" dirty="0">
              <a:cs typeface="Times" charset="0"/>
            </a:endParaRPr>
          </a:p>
        </p:txBody>
      </p:sp>
      <p:graphicFrame>
        <p:nvGraphicFramePr>
          <p:cNvPr id="368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24832"/>
              </p:ext>
            </p:extLst>
          </p:nvPr>
        </p:nvGraphicFramePr>
        <p:xfrm>
          <a:off x="6160813" y="1828001"/>
          <a:ext cx="3635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6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813" y="1828001"/>
                        <a:ext cx="3635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01" y="2661361"/>
            <a:ext cx="6934200" cy="838200"/>
          </a:xfrm>
        </p:spPr>
        <p:txBody>
          <a:bodyPr/>
          <a:lstStyle/>
          <a:p>
            <a:r>
              <a:rPr lang="en-US" dirty="0" smtClean="0"/>
              <a:t>Origins of Variation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11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F0A8F-9439-044A-BFEA-2267EB3028F5}" type="slidenum">
              <a:rPr lang="en-US"/>
              <a:pPr/>
              <a:t>12</a:t>
            </a:fld>
            <a:endParaRPr lang="en-US" sz="1400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Components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11388" y="2438400"/>
            <a:ext cx="1644650" cy="552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bIns="9144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Equipment</a:t>
            </a:r>
            <a:endParaRPr lang="en-US">
              <a:latin typeface="Times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24400" y="2286000"/>
            <a:ext cx="1633538" cy="917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Workpiece Material</a:t>
            </a:r>
            <a:endParaRPr lang="en-US">
              <a:latin typeface="Times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Operator</a:t>
            </a:r>
            <a:endParaRPr lang="en-US"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181850" y="22860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Part</a:t>
            </a:r>
            <a:endParaRPr lang="en-US">
              <a:latin typeface="Arial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62000" y="2743200"/>
            <a:ext cx="1447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886200" y="2743200"/>
            <a:ext cx="838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324600" y="2743200"/>
            <a:ext cx="1828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504950" y="3441700"/>
            <a:ext cx="26114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Etch bath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Injection Molder 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Lathe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Draw Press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...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113213" y="3441700"/>
            <a:ext cx="23399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Coated Silicon 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Plastic Pellets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Bar stock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Sheet Metal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...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648450" y="3441700"/>
            <a:ext cx="2476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Semiconductor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Connector Body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Shaft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Hood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...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3333750" y="3524250"/>
            <a:ext cx="635000" cy="3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6438900" y="3502025"/>
            <a:ext cx="317500" cy="31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utoUpdateAnimBg="0"/>
      <p:bldP spid="24590" grpId="0" autoUpdateAnimBg="0"/>
      <p:bldP spid="245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75707-1EE0-7246-B8E5-DA57A9434D74}" type="slidenum">
              <a:rPr lang="en-US"/>
              <a:pPr/>
              <a:t>13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What Causes </a:t>
            </a:r>
            <a:r>
              <a:rPr lang="en-US" i="1"/>
              <a:t>Variation</a:t>
            </a:r>
            <a:r>
              <a:rPr lang="en-US"/>
              <a:t> </a:t>
            </a:r>
            <a:br>
              <a:rPr lang="en-US"/>
            </a:br>
            <a:r>
              <a:rPr lang="en-US"/>
              <a:t>in the Process Output?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sz="2800"/>
              <a:t>Material Variations</a:t>
            </a:r>
          </a:p>
          <a:p>
            <a:pPr lvl="1"/>
            <a:r>
              <a:rPr lang="en-US" sz="2400"/>
              <a:t>Properties, Initial Geometry</a:t>
            </a:r>
          </a:p>
          <a:p>
            <a:r>
              <a:rPr lang="en-US" sz="2800"/>
              <a:t>Equipment Variations</a:t>
            </a:r>
          </a:p>
          <a:p>
            <a:pPr lvl="1"/>
            <a:r>
              <a:rPr lang="en-US" sz="2400"/>
              <a:t>Non-repeatable, long term wear, deflections</a:t>
            </a:r>
          </a:p>
          <a:p>
            <a:r>
              <a:rPr lang="en-US" sz="2800"/>
              <a:t>Operator Variations</a:t>
            </a:r>
          </a:p>
          <a:p>
            <a:pPr lvl="1"/>
            <a:r>
              <a:rPr lang="en-US" sz="2400"/>
              <a:t>Inconsistent control, excessive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tweaking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r>
              <a:rPr lang="ja-JP" altLang="en-US" sz="2800">
                <a:latin typeface="Arial"/>
              </a:rPr>
              <a:t>“</a:t>
            </a:r>
            <a:r>
              <a:rPr lang="en-US" sz="2800"/>
              <a:t>Environment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Variations</a:t>
            </a:r>
          </a:p>
          <a:p>
            <a:pPr lvl="1"/>
            <a:r>
              <a:rPr lang="en-US" sz="2400"/>
              <a:t>Temperature and Handling inconsistencies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Rank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 of Variation?</a:t>
            </a:r>
          </a:p>
          <a:p>
            <a:r>
              <a:rPr lang="en-US" dirty="0" smtClean="0"/>
              <a:t>Frequency of Variation?</a:t>
            </a:r>
          </a:p>
          <a:p>
            <a:r>
              <a:rPr lang="en-US" dirty="0" smtClean="0"/>
              <a:t>Magnitude of Variation?</a:t>
            </a:r>
          </a:p>
          <a:p>
            <a:r>
              <a:rPr lang="en-US" dirty="0" smtClean="0"/>
              <a:t>Sensitivity to Variation?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14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Rank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Fixed “Iron”</a:t>
            </a:r>
          </a:p>
          <a:p>
            <a:pPr lvl="1"/>
            <a:r>
              <a:rPr lang="en-US" dirty="0" smtClean="0"/>
              <a:t>Can be Automated (Controlled) to Keep Energy States as Desired</a:t>
            </a:r>
          </a:p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“Flows” Through the Process</a:t>
            </a:r>
          </a:p>
          <a:p>
            <a:pPr lvl="2"/>
            <a:r>
              <a:rPr lang="en-US" dirty="0" smtClean="0"/>
              <a:t>Constantly Changing</a:t>
            </a:r>
          </a:p>
          <a:p>
            <a:pPr lvl="1"/>
            <a:r>
              <a:rPr lang="en-US" dirty="0" smtClean="0"/>
              <a:t>Energy Transfer from Equipment Variable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15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AA1D-724E-694F-A515-5D3700C32DBD}" type="slidenum">
              <a:rPr lang="en-US"/>
              <a:pPr/>
              <a:t>16</a:t>
            </a:fld>
            <a:endParaRPr lang="en-US" sz="140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Process Control Hierarchy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42300" cy="4114800"/>
          </a:xfrm>
        </p:spPr>
        <p:txBody>
          <a:bodyPr/>
          <a:lstStyle/>
          <a:p>
            <a:r>
              <a:rPr lang="en-US" sz="2800" b="1" dirty="0" smtClean="0"/>
              <a:t>Identify and Reduce  </a:t>
            </a:r>
            <a:r>
              <a:rPr lang="en-US" sz="2800" b="1" dirty="0"/>
              <a:t>Disturbances</a:t>
            </a:r>
            <a:endParaRPr lang="en-US" sz="2800" dirty="0"/>
          </a:p>
          <a:p>
            <a:pPr lvl="1"/>
            <a:r>
              <a:rPr lang="en-US" sz="1800" dirty="0"/>
              <a:t>Good Housekeeping	 (Ops Management)</a:t>
            </a:r>
          </a:p>
          <a:p>
            <a:pPr lvl="1"/>
            <a:r>
              <a:rPr lang="en-US" sz="1800" dirty="0"/>
              <a:t>Standard Operations 	(SOP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s)</a:t>
            </a:r>
          </a:p>
          <a:p>
            <a:pPr lvl="1"/>
            <a:r>
              <a:rPr lang="en-US" sz="1800" b="1" dirty="0"/>
              <a:t>Statistical Analysis and Identification of Sources </a:t>
            </a:r>
          </a:p>
          <a:p>
            <a:pPr lvl="1"/>
            <a:r>
              <a:rPr lang="en-US" sz="1800" b="1" dirty="0"/>
              <a:t>Feedback Control of Machines  </a:t>
            </a:r>
            <a:endParaRPr lang="en-US" sz="1800" b="1" dirty="0" smtClean="0"/>
          </a:p>
          <a:p>
            <a:pPr lvl="1"/>
            <a:r>
              <a:rPr lang="en-US" sz="2800" dirty="0" smtClean="0"/>
              <a:t>Reduce Sensitivity (</a:t>
            </a:r>
            <a:r>
              <a:rPr lang="en-US" sz="2000" dirty="0" smtClean="0"/>
              <a:t>Process Optimization or Robustness)</a:t>
            </a:r>
            <a:endParaRPr lang="en-US" sz="2800" dirty="0" smtClean="0"/>
          </a:p>
          <a:p>
            <a:pPr lvl="1"/>
            <a:r>
              <a:rPr lang="en-US" sz="1800" b="1" dirty="0" smtClean="0"/>
              <a:t>Measure </a:t>
            </a:r>
            <a:r>
              <a:rPr lang="en-US" sz="1800" b="1" dirty="0"/>
              <a:t>Sensitivities via Designed Experiments </a:t>
            </a:r>
            <a:endParaRPr lang="en-US" sz="1800" b="1" dirty="0" smtClean="0"/>
          </a:p>
          <a:p>
            <a:pPr lvl="1"/>
            <a:r>
              <a:rPr lang="en-US" sz="1800" dirty="0" smtClean="0"/>
              <a:t>Adjust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free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parameters to minimize</a:t>
            </a:r>
            <a:endParaRPr lang="en-US" sz="2400" dirty="0"/>
          </a:p>
          <a:p>
            <a:r>
              <a:rPr lang="en-US" sz="2800" dirty="0"/>
              <a:t>Measure output and manipulate inputs</a:t>
            </a:r>
          </a:p>
          <a:p>
            <a:pPr lvl="1"/>
            <a:r>
              <a:rPr lang="en-US" sz="1800" b="1" dirty="0"/>
              <a:t>Feedback control of Output(s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98C70-DABE-9C4D-AF3F-B25132F908AB}" type="slidenum">
              <a:rPr lang="en-US"/>
              <a:pPr/>
              <a:t>17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9713"/>
            <a:ext cx="7772400" cy="1143000"/>
          </a:xfrm>
        </p:spPr>
        <p:txBody>
          <a:bodyPr/>
          <a:lstStyle/>
          <a:p>
            <a:r>
              <a:rPr lang="en-US"/>
              <a:t>Why not Always</a:t>
            </a:r>
            <a:br>
              <a:rPr lang="en-US"/>
            </a:br>
            <a:r>
              <a:rPr lang="en-US"/>
              <a:t>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Process Output Control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25" y="1617663"/>
            <a:ext cx="7772400" cy="4384675"/>
          </a:xfrm>
        </p:spPr>
        <p:txBody>
          <a:bodyPr/>
          <a:lstStyle/>
          <a:p>
            <a:r>
              <a:rPr lang="en-US"/>
              <a:t>Lack of Measurements</a:t>
            </a:r>
          </a:p>
          <a:p>
            <a:pPr lvl="1"/>
            <a:r>
              <a:rPr lang="en-US"/>
              <a:t>Shape not accessible</a:t>
            </a:r>
          </a:p>
          <a:p>
            <a:r>
              <a:rPr lang="en-US"/>
              <a:t>Lack of Spatial Resolution</a:t>
            </a:r>
          </a:p>
          <a:p>
            <a:pPr lvl="1"/>
            <a:r>
              <a:rPr lang="en-US"/>
              <a:t>Complex shape, simple control u</a:t>
            </a:r>
          </a:p>
          <a:p>
            <a:r>
              <a:rPr lang="en-US"/>
              <a:t>Cost/Benefit vs. Other Methods</a:t>
            </a:r>
          </a:p>
          <a:p>
            <a:r>
              <a:rPr lang="en-US"/>
              <a:t>Sufficiency of Equipment Control</a:t>
            </a:r>
          </a:p>
          <a:p>
            <a:pPr lvl="1"/>
            <a:r>
              <a:rPr lang="en-US"/>
              <a:t>e.g. numerical control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506" y="2640540"/>
            <a:ext cx="6934200" cy="838200"/>
          </a:xfrm>
        </p:spPr>
        <p:txBody>
          <a:bodyPr/>
          <a:lstStyle/>
          <a:p>
            <a:r>
              <a:rPr lang="en-US" dirty="0" smtClean="0"/>
              <a:t>Modeling Variation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18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15E4-D59F-404B-8CDC-CDE739EA84AE}" type="slidenum">
              <a:rPr lang="en-US"/>
              <a:pPr/>
              <a:t>19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685800"/>
            <a:ext cx="8548687" cy="1143000"/>
          </a:xfrm>
        </p:spPr>
        <p:txBody>
          <a:bodyPr/>
          <a:lstStyle/>
          <a:p>
            <a:r>
              <a:rPr lang="en-US" sz="3600" dirty="0"/>
              <a:t>Applying Statistics to Manufacturing:</a:t>
            </a:r>
            <a:br>
              <a:rPr lang="en-US" sz="3600" dirty="0"/>
            </a:br>
            <a:r>
              <a:rPr lang="en-US" sz="3200" dirty="0"/>
              <a:t>The </a:t>
            </a:r>
            <a:r>
              <a:rPr lang="en-US" sz="3200" dirty="0" err="1"/>
              <a:t>Shewhart</a:t>
            </a:r>
            <a:r>
              <a:rPr lang="en-US" sz="3200" dirty="0"/>
              <a:t> Approach (circa 1925)*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2117725"/>
            <a:ext cx="7772400" cy="4384675"/>
          </a:xfrm>
        </p:spPr>
        <p:txBody>
          <a:bodyPr/>
          <a:lstStyle/>
          <a:p>
            <a:r>
              <a:rPr lang="en-US" sz="2400"/>
              <a:t>All Physical Processes Have a Degree of Natural Randomness</a:t>
            </a:r>
          </a:p>
          <a:p>
            <a:r>
              <a:rPr lang="en-US" sz="2400"/>
              <a:t>A Manufacturing Process is a Random Process if all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Assignable Causes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(identifiable disturbances) are eliminated</a:t>
            </a:r>
          </a:p>
          <a:p>
            <a:r>
              <a:rPr lang="en-US" sz="2400"/>
              <a:t>A Process is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In Statistical Control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if only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Common Causes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(Purely Random Effects) are present.</a:t>
            </a:r>
          </a:p>
          <a:p>
            <a:endParaRPr lang="en-US" sz="2400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216025" y="5818188"/>
            <a:ext cx="7473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charset="0"/>
              </a:rPr>
              <a:t>W.A. Shewhart, </a:t>
            </a:r>
            <a:r>
              <a:rPr lang="ja-JP" altLang="en-US" sz="1400">
                <a:latin typeface="Arial"/>
              </a:rPr>
              <a:t>“</a:t>
            </a:r>
            <a:r>
              <a:rPr lang="en-US" sz="1400">
                <a:latin typeface="Times" charset="0"/>
              </a:rPr>
              <a:t>The Applications of Statistics as an Aid in Maintaining Quality of a Manufactured Product</a:t>
            </a:r>
            <a:r>
              <a:rPr lang="ja-JP" altLang="en-US" sz="1400">
                <a:latin typeface="Arial"/>
              </a:rPr>
              <a:t>”</a:t>
            </a:r>
            <a:r>
              <a:rPr lang="en-US" sz="1400">
                <a:latin typeface="Times" charset="0"/>
              </a:rPr>
              <a:t>, Journal of the American Statistical Association, </a:t>
            </a:r>
            <a:r>
              <a:rPr lang="en-US" sz="1400" u="sng">
                <a:latin typeface="Times" charset="0"/>
              </a:rPr>
              <a:t>20</a:t>
            </a:r>
            <a:r>
              <a:rPr lang="en-US" sz="1400">
                <a:latin typeface="Times" charset="0"/>
              </a:rPr>
              <a:t>, No.. 152, Dec. 1925.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3335" y="141728"/>
            <a:ext cx="6934200" cy="838200"/>
          </a:xfrm>
        </p:spPr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Origins of Variation</a:t>
            </a:r>
          </a:p>
          <a:p>
            <a:pPr lvl="1"/>
            <a:r>
              <a:rPr lang="en-US" dirty="0" smtClean="0"/>
              <a:t>Process Sensitivities</a:t>
            </a:r>
          </a:p>
          <a:p>
            <a:r>
              <a:rPr lang="en-US" dirty="0" smtClean="0"/>
              <a:t>Statistical Models and Interpretation</a:t>
            </a:r>
          </a:p>
          <a:p>
            <a:pPr lvl="1"/>
            <a:r>
              <a:rPr lang="en-US" dirty="0" smtClean="0"/>
              <a:t>Process as a Random Variable(s)</a:t>
            </a:r>
          </a:p>
          <a:p>
            <a:pPr lvl="1"/>
            <a:r>
              <a:rPr lang="en-US" dirty="0" smtClean="0"/>
              <a:t>Diagnosis of Problems</a:t>
            </a:r>
          </a:p>
          <a:p>
            <a:r>
              <a:rPr lang="en-US" dirty="0" err="1" smtClean="0"/>
              <a:t>Shewhart</a:t>
            </a:r>
            <a:r>
              <a:rPr lang="en-US" dirty="0" smtClean="0"/>
              <a:t> Charts</a:t>
            </a:r>
          </a:p>
          <a:p>
            <a:r>
              <a:rPr lang="en-US" dirty="0" smtClean="0"/>
              <a:t>Process </a:t>
            </a:r>
            <a:r>
              <a:rPr lang="en-US" dirty="0" smtClean="0"/>
              <a:t>Capability</a:t>
            </a:r>
          </a:p>
          <a:p>
            <a:r>
              <a:rPr lang="en-US" dirty="0" smtClean="0"/>
              <a:t>Next Steps: Optimization and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F83377-857C-E344-8792-C319BB7DAB2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152400"/>
            <a:ext cx="8322548" cy="838200"/>
          </a:xfrm>
        </p:spPr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Applied to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4" y="1175213"/>
            <a:ext cx="7467600" cy="4724400"/>
          </a:xfrm>
        </p:spPr>
        <p:txBody>
          <a:bodyPr/>
          <a:lstStyle/>
          <a:p>
            <a:r>
              <a:rPr lang="en-US" dirty="0" smtClean="0"/>
              <a:t>Measure and Plot the Process Output</a:t>
            </a:r>
          </a:p>
          <a:p>
            <a:r>
              <a:rPr lang="en-US" dirty="0" smtClean="0"/>
              <a:t>Look for Any Sign of Non-Random (Deterministic) Behavior </a:t>
            </a:r>
          </a:p>
          <a:p>
            <a:pPr lvl="1"/>
            <a:r>
              <a:rPr lang="en-US" dirty="0" smtClean="0"/>
              <a:t>Out of Statistical Control</a:t>
            </a:r>
          </a:p>
          <a:p>
            <a:r>
              <a:rPr lang="en-US" dirty="0" smtClean="0"/>
              <a:t>Identify the Cause of that Behavior and Reduce or Eliminate it</a:t>
            </a:r>
          </a:p>
          <a:p>
            <a:r>
              <a:rPr lang="en-US" dirty="0" smtClean="0"/>
              <a:t>Verify That the Process is </a:t>
            </a:r>
            <a:r>
              <a:rPr lang="en-US" dirty="0" err="1" smtClean="0"/>
              <a:t>NowPurely</a:t>
            </a:r>
            <a:r>
              <a:rPr lang="en-US" dirty="0" smtClean="0"/>
              <a:t> Random</a:t>
            </a:r>
          </a:p>
          <a:p>
            <a:pPr lvl="1"/>
            <a:r>
              <a:rPr lang="en-US" dirty="0" smtClean="0"/>
              <a:t>In Statistical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20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847" y="2540380"/>
            <a:ext cx="6934200" cy="838200"/>
          </a:xfrm>
        </p:spPr>
        <p:txBody>
          <a:bodyPr/>
          <a:lstStyle/>
          <a:p>
            <a:r>
              <a:rPr lang="en-US" dirty="0" smtClean="0"/>
              <a:t>Statistical Models for Manufacturing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21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70F4D-CCA0-1742-A551-D5DC88A0BD33}" type="slidenum">
              <a:rPr lang="en-US"/>
              <a:pPr/>
              <a:t>22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6460" y="131579"/>
            <a:ext cx="6934200" cy="838200"/>
          </a:xfrm>
        </p:spPr>
        <p:txBody>
          <a:bodyPr/>
          <a:lstStyle/>
          <a:p>
            <a:r>
              <a:rPr lang="en-US" sz="3600" dirty="0" err="1" smtClean="0"/>
              <a:t>Consdier</a:t>
            </a:r>
            <a:r>
              <a:rPr lang="en-US" sz="3600" dirty="0" smtClean="0"/>
              <a:t>: Turning </a:t>
            </a:r>
            <a:r>
              <a:rPr lang="en-US" sz="3600" dirty="0"/>
              <a:t>Process</a:t>
            </a:r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6" y="1148281"/>
            <a:ext cx="7062787" cy="52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0A50-F91C-4E45-960B-20E0386D7AD1}" type="slidenum">
              <a:rPr lang="en-US"/>
              <a:pPr/>
              <a:t>23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406400" y="1998663"/>
          <a:ext cx="647700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0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998663"/>
                        <a:ext cx="6477000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6934200" y="2667000"/>
            <a:ext cx="1981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" charset="0"/>
              </a:rPr>
              <a:t>random or unknown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" charset="0"/>
              </a:rPr>
              <a:t> </a:t>
            </a:r>
            <a:r>
              <a:rPr lang="en-US" sz="2800"/>
              <a:t>Da</a:t>
            </a:r>
            <a:endParaRPr lang="en-US" sz="2800">
              <a:latin typeface="Times" charset="0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2740025" y="203200"/>
            <a:ext cx="6105525" cy="1143000"/>
          </a:xfrm>
        </p:spPr>
        <p:txBody>
          <a:bodyPr/>
          <a:lstStyle/>
          <a:p>
            <a:r>
              <a:rPr lang="en-US" sz="3200"/>
              <a:t>Observations from Experiments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Randomness + Deterministic Changes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F0A36-68ED-9E4B-8582-510F2354326A}" type="slidenum">
              <a:rPr lang="en-US"/>
              <a:pPr/>
              <a:t>24</a:t>
            </a:fld>
            <a:endParaRPr lang="en-US" sz="140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Brake Bending of Sheet</a:t>
            </a:r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38650"/>
            <a:ext cx="34925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698625"/>
            <a:ext cx="621506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622800" y="1892300"/>
            <a:ext cx="882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Output: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Angle</a:t>
            </a:r>
          </a:p>
        </p:txBody>
      </p:sp>
      <p:sp>
        <p:nvSpPr>
          <p:cNvPr id="241670" name="Arc 6"/>
          <p:cNvSpPr>
            <a:spLocks/>
          </p:cNvSpPr>
          <p:nvPr/>
        </p:nvSpPr>
        <p:spPr bwMode="auto">
          <a:xfrm>
            <a:off x="4267200" y="2311400"/>
            <a:ext cx="2667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4432300" y="26289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634EC-B5FD-6942-8D7A-341E53CD549A}" type="slidenum">
              <a:rPr lang="en-US"/>
              <a:pPr/>
              <a:t>25</a:t>
            </a:fld>
            <a:endParaRPr lang="en-US" sz="1400"/>
          </a:p>
        </p:txBody>
      </p:sp>
      <p:sp>
        <p:nvSpPr>
          <p:cNvPr id="3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2589213" y="3579813"/>
            <a:ext cx="4562475" cy="2052637"/>
            <a:chOff x="1568" y="2739"/>
            <a:chExt cx="2874" cy="1293"/>
          </a:xfrm>
        </p:grpSpPr>
        <p:sp>
          <p:nvSpPr>
            <p:cNvPr id="242691" name="Rectangle 3"/>
            <p:cNvSpPr>
              <a:spLocks noChangeArrowheads="1"/>
            </p:cNvSpPr>
            <p:nvPr/>
          </p:nvSpPr>
          <p:spPr bwMode="auto">
            <a:xfrm>
              <a:off x="1568" y="3137"/>
              <a:ext cx="2874" cy="895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2692" name="Arc 4"/>
            <p:cNvSpPr>
              <a:spLocks/>
            </p:cNvSpPr>
            <p:nvPr/>
          </p:nvSpPr>
          <p:spPr bwMode="auto">
            <a:xfrm flipV="1">
              <a:off x="2317" y="2739"/>
              <a:ext cx="1368" cy="790"/>
            </a:xfrm>
            <a:custGeom>
              <a:avLst/>
              <a:gdLst>
                <a:gd name="G0" fmla="+- 18714 0 0"/>
                <a:gd name="G1" fmla="+- 21600 0 0"/>
                <a:gd name="G2" fmla="+- 21600 0 0"/>
                <a:gd name="T0" fmla="*/ 0 w 37331"/>
                <a:gd name="T1" fmla="*/ 10814 h 21600"/>
                <a:gd name="T2" fmla="*/ 37331 w 37331"/>
                <a:gd name="T3" fmla="*/ 10648 h 21600"/>
                <a:gd name="T4" fmla="*/ 18714 w 3733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31" h="21600" fill="none" extrusionOk="0">
                  <a:moveTo>
                    <a:pt x="-1" y="10813"/>
                  </a:moveTo>
                  <a:cubicBezTo>
                    <a:pt x="3856" y="4123"/>
                    <a:pt x="10991" y="-1"/>
                    <a:pt x="18714" y="-1"/>
                  </a:cubicBezTo>
                  <a:cubicBezTo>
                    <a:pt x="26368" y="-1"/>
                    <a:pt x="33450" y="4050"/>
                    <a:pt x="37331" y="10647"/>
                  </a:cubicBezTo>
                </a:path>
                <a:path w="37331" h="21600" stroke="0" extrusionOk="0">
                  <a:moveTo>
                    <a:pt x="-1" y="10813"/>
                  </a:moveTo>
                  <a:cubicBezTo>
                    <a:pt x="3856" y="4123"/>
                    <a:pt x="10991" y="-1"/>
                    <a:pt x="18714" y="-1"/>
                  </a:cubicBezTo>
                  <a:cubicBezTo>
                    <a:pt x="26368" y="-1"/>
                    <a:pt x="33450" y="4050"/>
                    <a:pt x="37331" y="10647"/>
                  </a:cubicBezTo>
                  <a:lnTo>
                    <a:pt x="18714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2693" name="Group 5"/>
          <p:cNvGrpSpPr>
            <a:grpSpLocks/>
          </p:cNvGrpSpPr>
          <p:nvPr/>
        </p:nvGrpSpPr>
        <p:grpSpPr bwMode="auto">
          <a:xfrm>
            <a:off x="1804988" y="2589213"/>
            <a:ext cx="6148387" cy="1644650"/>
            <a:chOff x="1116" y="1621"/>
            <a:chExt cx="3873" cy="1036"/>
          </a:xfrm>
        </p:grpSpPr>
        <p:grpSp>
          <p:nvGrpSpPr>
            <p:cNvPr id="242694" name="Group 6"/>
            <p:cNvGrpSpPr>
              <a:grpSpLocks/>
            </p:cNvGrpSpPr>
            <p:nvPr/>
          </p:nvGrpSpPr>
          <p:grpSpPr bwMode="auto">
            <a:xfrm>
              <a:off x="2372" y="1621"/>
              <a:ext cx="1368" cy="1036"/>
              <a:chOff x="3970" y="1947"/>
              <a:chExt cx="1368" cy="1036"/>
            </a:xfrm>
          </p:grpSpPr>
          <p:sp>
            <p:nvSpPr>
              <p:cNvPr id="242695" name="Arc 7"/>
              <p:cNvSpPr>
                <a:spLocks/>
              </p:cNvSpPr>
              <p:nvPr/>
            </p:nvSpPr>
            <p:spPr bwMode="auto">
              <a:xfrm flipV="1">
                <a:off x="3970" y="2193"/>
                <a:ext cx="1368" cy="790"/>
              </a:xfrm>
              <a:custGeom>
                <a:avLst/>
                <a:gdLst>
                  <a:gd name="G0" fmla="+- 18714 0 0"/>
                  <a:gd name="G1" fmla="+- 21600 0 0"/>
                  <a:gd name="G2" fmla="+- 21600 0 0"/>
                  <a:gd name="T0" fmla="*/ 0 w 37331"/>
                  <a:gd name="T1" fmla="*/ 10814 h 21600"/>
                  <a:gd name="T2" fmla="*/ 37331 w 37331"/>
                  <a:gd name="T3" fmla="*/ 10648 h 21600"/>
                  <a:gd name="T4" fmla="*/ 18714 w 373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31" h="21600" fill="none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</a:path>
                  <a:path w="37331" h="21600" stroke="0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  <a:lnTo>
                      <a:pt x="18714" y="2160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96" name="Rectangle 8"/>
              <p:cNvSpPr>
                <a:spLocks noChangeArrowheads="1"/>
              </p:cNvSpPr>
              <p:nvPr/>
            </p:nvSpPr>
            <p:spPr bwMode="auto">
              <a:xfrm>
                <a:off x="3979" y="1947"/>
                <a:ext cx="1357" cy="632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>
              <a:off x="1116" y="2653"/>
              <a:ext cx="38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2698" name="Group 10"/>
          <p:cNvGrpSpPr>
            <a:grpSpLocks/>
          </p:cNvGrpSpPr>
          <p:nvPr/>
        </p:nvGrpSpPr>
        <p:grpSpPr bwMode="auto">
          <a:xfrm>
            <a:off x="2513013" y="2395538"/>
            <a:ext cx="4710112" cy="2452687"/>
            <a:chOff x="1583" y="1509"/>
            <a:chExt cx="2967" cy="1545"/>
          </a:xfrm>
        </p:grpSpPr>
        <p:grpSp>
          <p:nvGrpSpPr>
            <p:cNvPr id="242699" name="Group 11"/>
            <p:cNvGrpSpPr>
              <a:grpSpLocks/>
            </p:cNvGrpSpPr>
            <p:nvPr/>
          </p:nvGrpSpPr>
          <p:grpSpPr bwMode="auto">
            <a:xfrm>
              <a:off x="1583" y="1509"/>
              <a:ext cx="2967" cy="1545"/>
              <a:chOff x="1530" y="1877"/>
              <a:chExt cx="2967" cy="1545"/>
            </a:xfrm>
          </p:grpSpPr>
          <p:sp>
            <p:nvSpPr>
              <p:cNvPr id="242700" name="Arc 12"/>
              <p:cNvSpPr>
                <a:spLocks/>
              </p:cNvSpPr>
              <p:nvPr/>
            </p:nvSpPr>
            <p:spPr bwMode="auto">
              <a:xfrm flipV="1">
                <a:off x="2326" y="2632"/>
                <a:ext cx="1368" cy="790"/>
              </a:xfrm>
              <a:custGeom>
                <a:avLst/>
                <a:gdLst>
                  <a:gd name="G0" fmla="+- 18714 0 0"/>
                  <a:gd name="G1" fmla="+- 21600 0 0"/>
                  <a:gd name="G2" fmla="+- 21600 0 0"/>
                  <a:gd name="T0" fmla="*/ 0 w 37331"/>
                  <a:gd name="T1" fmla="*/ 10814 h 21600"/>
                  <a:gd name="T2" fmla="*/ 37331 w 37331"/>
                  <a:gd name="T3" fmla="*/ 10648 h 21600"/>
                  <a:gd name="T4" fmla="*/ 18714 w 373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31" h="21600" fill="none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</a:path>
                  <a:path w="37331" h="21600" stroke="0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  <a:lnTo>
                      <a:pt x="187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01" name="Line 13"/>
              <p:cNvSpPr>
                <a:spLocks noChangeShapeType="1"/>
              </p:cNvSpPr>
              <p:nvPr/>
            </p:nvSpPr>
            <p:spPr bwMode="auto">
              <a:xfrm flipV="1">
                <a:off x="3697" y="1887"/>
                <a:ext cx="800" cy="11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02" name="Line 14"/>
              <p:cNvSpPr>
                <a:spLocks noChangeShapeType="1"/>
              </p:cNvSpPr>
              <p:nvPr/>
            </p:nvSpPr>
            <p:spPr bwMode="auto">
              <a:xfrm flipH="1" flipV="1">
                <a:off x="1530" y="1877"/>
                <a:ext cx="800" cy="11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2703" name="Group 15"/>
            <p:cNvGrpSpPr>
              <a:grpSpLocks/>
            </p:cNvGrpSpPr>
            <p:nvPr/>
          </p:nvGrpSpPr>
          <p:grpSpPr bwMode="auto">
            <a:xfrm>
              <a:off x="2386" y="2001"/>
              <a:ext cx="1368" cy="1036"/>
              <a:chOff x="3970" y="1947"/>
              <a:chExt cx="1368" cy="1036"/>
            </a:xfrm>
          </p:grpSpPr>
          <p:sp>
            <p:nvSpPr>
              <p:cNvPr id="242704" name="Arc 16"/>
              <p:cNvSpPr>
                <a:spLocks/>
              </p:cNvSpPr>
              <p:nvPr/>
            </p:nvSpPr>
            <p:spPr bwMode="auto">
              <a:xfrm flipV="1">
                <a:off x="3970" y="2193"/>
                <a:ext cx="1368" cy="790"/>
              </a:xfrm>
              <a:custGeom>
                <a:avLst/>
                <a:gdLst>
                  <a:gd name="G0" fmla="+- 18714 0 0"/>
                  <a:gd name="G1" fmla="+- 21600 0 0"/>
                  <a:gd name="G2" fmla="+- 21600 0 0"/>
                  <a:gd name="T0" fmla="*/ 0 w 37331"/>
                  <a:gd name="T1" fmla="*/ 10814 h 21600"/>
                  <a:gd name="T2" fmla="*/ 37331 w 37331"/>
                  <a:gd name="T3" fmla="*/ 10648 h 21600"/>
                  <a:gd name="T4" fmla="*/ 18714 w 373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31" h="21600" fill="none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</a:path>
                  <a:path w="37331" h="21600" stroke="0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  <a:lnTo>
                      <a:pt x="18714" y="2160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05" name="Rectangle 17"/>
              <p:cNvSpPr>
                <a:spLocks noChangeArrowheads="1"/>
              </p:cNvSpPr>
              <p:nvPr/>
            </p:nvSpPr>
            <p:spPr bwMode="auto">
              <a:xfrm>
                <a:off x="3979" y="1947"/>
                <a:ext cx="1357" cy="632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2706" name="Group 18"/>
          <p:cNvGrpSpPr>
            <a:grpSpLocks/>
          </p:cNvGrpSpPr>
          <p:nvPr/>
        </p:nvGrpSpPr>
        <p:grpSpPr bwMode="auto">
          <a:xfrm>
            <a:off x="1757363" y="1992313"/>
            <a:ext cx="6211887" cy="2470150"/>
            <a:chOff x="1107" y="1244"/>
            <a:chExt cx="3913" cy="1556"/>
          </a:xfrm>
        </p:grpSpPr>
        <p:grpSp>
          <p:nvGrpSpPr>
            <p:cNvPr id="242707" name="Group 19"/>
            <p:cNvGrpSpPr>
              <a:grpSpLocks/>
            </p:cNvGrpSpPr>
            <p:nvPr/>
          </p:nvGrpSpPr>
          <p:grpSpPr bwMode="auto">
            <a:xfrm>
              <a:off x="1107" y="1380"/>
              <a:ext cx="3913" cy="1420"/>
              <a:chOff x="781" y="1570"/>
              <a:chExt cx="3913" cy="1420"/>
            </a:xfrm>
          </p:grpSpPr>
          <p:sp>
            <p:nvSpPr>
              <p:cNvPr id="242708" name="Arc 20"/>
              <p:cNvSpPr>
                <a:spLocks/>
              </p:cNvSpPr>
              <p:nvPr/>
            </p:nvSpPr>
            <p:spPr bwMode="auto">
              <a:xfrm flipV="1">
                <a:off x="1810" y="2222"/>
                <a:ext cx="1873" cy="768"/>
              </a:xfrm>
              <a:custGeom>
                <a:avLst/>
                <a:gdLst>
                  <a:gd name="G0" fmla="+- 18714 0 0"/>
                  <a:gd name="G1" fmla="+- 21600 0 0"/>
                  <a:gd name="G2" fmla="+- 21600 0 0"/>
                  <a:gd name="T0" fmla="*/ 0 w 37331"/>
                  <a:gd name="T1" fmla="*/ 10814 h 21600"/>
                  <a:gd name="T2" fmla="*/ 37331 w 37331"/>
                  <a:gd name="T3" fmla="*/ 10648 h 21600"/>
                  <a:gd name="T4" fmla="*/ 18714 w 373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31" h="21600" fill="none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</a:path>
                  <a:path w="37331" h="21600" stroke="0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  <a:lnTo>
                      <a:pt x="187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09" name="Line 21"/>
              <p:cNvSpPr>
                <a:spLocks noChangeShapeType="1"/>
              </p:cNvSpPr>
              <p:nvPr/>
            </p:nvSpPr>
            <p:spPr bwMode="auto">
              <a:xfrm flipV="1">
                <a:off x="3663" y="1611"/>
                <a:ext cx="1031" cy="10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10" name="Line 22"/>
              <p:cNvSpPr>
                <a:spLocks noChangeShapeType="1"/>
              </p:cNvSpPr>
              <p:nvPr/>
            </p:nvSpPr>
            <p:spPr bwMode="auto">
              <a:xfrm flipH="1" flipV="1">
                <a:off x="781" y="1570"/>
                <a:ext cx="1031" cy="10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2711" name="Group 23"/>
            <p:cNvGrpSpPr>
              <a:grpSpLocks/>
            </p:cNvGrpSpPr>
            <p:nvPr/>
          </p:nvGrpSpPr>
          <p:grpSpPr bwMode="auto">
            <a:xfrm>
              <a:off x="2405" y="1244"/>
              <a:ext cx="1368" cy="1036"/>
              <a:chOff x="3970" y="1947"/>
              <a:chExt cx="1368" cy="1036"/>
            </a:xfrm>
          </p:grpSpPr>
          <p:sp>
            <p:nvSpPr>
              <p:cNvPr id="242712" name="Arc 24"/>
              <p:cNvSpPr>
                <a:spLocks/>
              </p:cNvSpPr>
              <p:nvPr/>
            </p:nvSpPr>
            <p:spPr bwMode="auto">
              <a:xfrm flipV="1">
                <a:off x="3970" y="2193"/>
                <a:ext cx="1368" cy="790"/>
              </a:xfrm>
              <a:custGeom>
                <a:avLst/>
                <a:gdLst>
                  <a:gd name="G0" fmla="+- 18714 0 0"/>
                  <a:gd name="G1" fmla="+- 21600 0 0"/>
                  <a:gd name="G2" fmla="+- 21600 0 0"/>
                  <a:gd name="T0" fmla="*/ 0 w 37331"/>
                  <a:gd name="T1" fmla="*/ 10814 h 21600"/>
                  <a:gd name="T2" fmla="*/ 37331 w 37331"/>
                  <a:gd name="T3" fmla="*/ 10648 h 21600"/>
                  <a:gd name="T4" fmla="*/ 18714 w 373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31" h="21600" fill="none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</a:path>
                  <a:path w="37331" h="21600" stroke="0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  <a:lnTo>
                      <a:pt x="18714" y="2160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13" name="Rectangle 25"/>
              <p:cNvSpPr>
                <a:spLocks noChangeArrowheads="1"/>
              </p:cNvSpPr>
              <p:nvPr/>
            </p:nvSpPr>
            <p:spPr bwMode="auto">
              <a:xfrm>
                <a:off x="3979" y="1947"/>
                <a:ext cx="1357" cy="632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42714" name="Rectangle 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Bending Process</a:t>
            </a:r>
          </a:p>
        </p:txBody>
      </p:sp>
      <p:grpSp>
        <p:nvGrpSpPr>
          <p:cNvPr id="242715" name="Group 27"/>
          <p:cNvGrpSpPr>
            <a:grpSpLocks/>
          </p:cNvGrpSpPr>
          <p:nvPr/>
        </p:nvGrpSpPr>
        <p:grpSpPr bwMode="auto">
          <a:xfrm>
            <a:off x="2514600" y="2381250"/>
            <a:ext cx="6210300" cy="2452688"/>
            <a:chOff x="1584" y="1500"/>
            <a:chExt cx="3912" cy="1545"/>
          </a:xfrm>
        </p:grpSpPr>
        <p:grpSp>
          <p:nvGrpSpPr>
            <p:cNvPr id="242716" name="Group 28"/>
            <p:cNvGrpSpPr>
              <a:grpSpLocks/>
            </p:cNvGrpSpPr>
            <p:nvPr/>
          </p:nvGrpSpPr>
          <p:grpSpPr bwMode="auto">
            <a:xfrm>
              <a:off x="1584" y="1500"/>
              <a:ext cx="2967" cy="1545"/>
              <a:chOff x="1530" y="1877"/>
              <a:chExt cx="2967" cy="1545"/>
            </a:xfrm>
          </p:grpSpPr>
          <p:sp>
            <p:nvSpPr>
              <p:cNvPr id="242717" name="Arc 29"/>
              <p:cNvSpPr>
                <a:spLocks/>
              </p:cNvSpPr>
              <p:nvPr/>
            </p:nvSpPr>
            <p:spPr bwMode="auto">
              <a:xfrm flipV="1">
                <a:off x="2326" y="2632"/>
                <a:ext cx="1368" cy="790"/>
              </a:xfrm>
              <a:custGeom>
                <a:avLst/>
                <a:gdLst>
                  <a:gd name="G0" fmla="+- 18714 0 0"/>
                  <a:gd name="G1" fmla="+- 21600 0 0"/>
                  <a:gd name="G2" fmla="+- 21600 0 0"/>
                  <a:gd name="T0" fmla="*/ 0 w 37331"/>
                  <a:gd name="T1" fmla="*/ 10814 h 21600"/>
                  <a:gd name="T2" fmla="*/ 37331 w 37331"/>
                  <a:gd name="T3" fmla="*/ 10648 h 21600"/>
                  <a:gd name="T4" fmla="*/ 18714 w 373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31" h="21600" fill="none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</a:path>
                  <a:path w="37331" h="21600" stroke="0" extrusionOk="0">
                    <a:moveTo>
                      <a:pt x="-1" y="10813"/>
                    </a:moveTo>
                    <a:cubicBezTo>
                      <a:pt x="3856" y="4123"/>
                      <a:pt x="10991" y="-1"/>
                      <a:pt x="18714" y="-1"/>
                    </a:cubicBezTo>
                    <a:cubicBezTo>
                      <a:pt x="26368" y="-1"/>
                      <a:pt x="33450" y="4050"/>
                      <a:pt x="37331" y="10647"/>
                    </a:cubicBezTo>
                    <a:lnTo>
                      <a:pt x="187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18" name="Line 30"/>
              <p:cNvSpPr>
                <a:spLocks noChangeShapeType="1"/>
              </p:cNvSpPr>
              <p:nvPr/>
            </p:nvSpPr>
            <p:spPr bwMode="auto">
              <a:xfrm flipV="1">
                <a:off x="3697" y="1887"/>
                <a:ext cx="800" cy="11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19" name="Line 31"/>
              <p:cNvSpPr>
                <a:spLocks noChangeShapeType="1"/>
              </p:cNvSpPr>
              <p:nvPr/>
            </p:nvSpPr>
            <p:spPr bwMode="auto">
              <a:xfrm flipH="1" flipV="1">
                <a:off x="1530" y="1877"/>
                <a:ext cx="800" cy="11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2720" name="Line 32"/>
            <p:cNvSpPr>
              <a:spLocks noChangeShapeType="1"/>
            </p:cNvSpPr>
            <p:nvPr/>
          </p:nvSpPr>
          <p:spPr bwMode="auto">
            <a:xfrm flipH="1" flipV="1">
              <a:off x="4315" y="2000"/>
              <a:ext cx="506" cy="3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2721" name="Text Box 33"/>
            <p:cNvSpPr txBox="1">
              <a:spLocks noChangeArrowheads="1"/>
            </p:cNvSpPr>
            <p:nvPr/>
          </p:nvSpPr>
          <p:spPr bwMode="auto">
            <a:xfrm>
              <a:off x="4505" y="2400"/>
              <a:ext cx="9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Springback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C5EB87-C10F-EA43-AE8A-56A5461F4C21}" type="slidenum">
              <a:rPr lang="en-US"/>
              <a:pPr/>
              <a:t>26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858000" y="3124200"/>
            <a:ext cx="1905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" charset="0"/>
              </a:rPr>
              <a:t>Angle changes with depth</a:t>
            </a:r>
          </a:p>
          <a:p>
            <a:pPr>
              <a:spcBef>
                <a:spcPct val="50000"/>
              </a:spcBef>
            </a:pPr>
            <a:r>
              <a:rPr lang="en-US" sz="2800"/>
              <a:t>D</a:t>
            </a:r>
            <a:r>
              <a:rPr lang="en-US" sz="2800">
                <a:latin typeface="Times" charset="0"/>
              </a:rPr>
              <a:t>Y -&gt; </a:t>
            </a:r>
            <a:r>
              <a:rPr lang="en-US" sz="2800"/>
              <a:t>D</a:t>
            </a:r>
            <a:r>
              <a:rPr lang="en-US" sz="2800">
                <a:latin typeface="Times" charset="0"/>
              </a:rPr>
              <a:t>u</a:t>
            </a:r>
            <a:endParaRPr lang="en-US">
              <a:latin typeface="Times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2984500" y="271463"/>
            <a:ext cx="5740400" cy="1143000"/>
          </a:xfrm>
        </p:spPr>
        <p:txBody>
          <a:bodyPr/>
          <a:lstStyle/>
          <a:p>
            <a:r>
              <a:rPr lang="en-US"/>
              <a:t>Observations from  Bending Process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90675"/>
            <a:ext cx="7772400" cy="4114800"/>
          </a:xfrm>
        </p:spPr>
        <p:txBody>
          <a:bodyPr/>
          <a:lstStyle/>
          <a:p>
            <a:r>
              <a:rPr lang="en-US" sz="3000"/>
              <a:t>Clear Input-Output Effects (Deterministic)</a:t>
            </a:r>
          </a:p>
          <a:p>
            <a:r>
              <a:rPr lang="en-US" sz="3000"/>
              <a:t>Also Randomness as well</a:t>
            </a:r>
          </a:p>
          <a:p>
            <a:endParaRPr lang="en-US" sz="3000"/>
          </a:p>
        </p:txBody>
      </p:sp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525463" y="2547938"/>
          <a:ext cx="677862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6" name="Worksheet" r:id="rId3" imgW="9740900" imgH="5346700" progId="Excel.Sheet.8">
                  <p:embed/>
                </p:oleObj>
              </mc:Choice>
              <mc:Fallback>
                <p:oleObj name="Worksheet" r:id="rId3" imgW="9740900" imgH="53467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547938"/>
                        <a:ext cx="6778625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FE33AB-B87E-8D4B-9590-C8D39F04BE18}" type="slidenum">
              <a:rPr lang="en-US"/>
              <a:pPr/>
              <a:t>27</a:t>
            </a:fld>
            <a:endParaRPr lang="en-US" sz="140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Observations </a:t>
            </a:r>
            <a:br>
              <a:rPr lang="en-US" sz="3600"/>
            </a:br>
            <a:r>
              <a:rPr lang="en-US" sz="3600"/>
              <a:t>from Injection Molding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425450" y="2027238"/>
          <a:ext cx="8397875" cy="45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9" name="Worksheet" r:id="rId3" imgW="10439400" imgH="5689600" progId="Excel.Sheet.8">
                  <p:embed/>
                </p:oleObj>
              </mc:Choice>
              <mc:Fallback>
                <p:oleObj name="Worksheet" r:id="rId3" imgW="10439400" imgH="5689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027238"/>
                        <a:ext cx="8397875" cy="457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381125"/>
            <a:ext cx="26066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A54C0-B662-5A46-A006-7177075EE39E}" type="slidenum">
              <a:rPr lang="en-US"/>
              <a:pPr/>
              <a:t>28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Consider: </a:t>
            </a:r>
            <a:br>
              <a:rPr lang="en-US" sz="3200"/>
            </a:br>
            <a:r>
              <a:rPr lang="en-US" sz="3200"/>
              <a:t>No Effective Changes   (</a:t>
            </a:r>
            <a:r>
              <a:rPr lang="en-US" sz="3200" i="1">
                <a:latin typeface="Symbol" charset="0"/>
              </a:rPr>
              <a:t>¶</a:t>
            </a:r>
            <a:r>
              <a:rPr lang="en-US" sz="3200" i="1"/>
              <a:t>Y</a:t>
            </a:r>
            <a:r>
              <a:rPr lang="en-US" sz="3200" i="1">
                <a:latin typeface="Symbol" charset="0"/>
              </a:rPr>
              <a:t>/¶</a:t>
            </a:r>
            <a:r>
              <a:rPr lang="en-US" sz="3200" i="1"/>
              <a:t>u</a:t>
            </a:r>
            <a:r>
              <a:rPr lang="en-US" sz="3200"/>
              <a:t>= 0)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Injection Molding Entire Run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438275" y="1835150"/>
          <a:ext cx="652145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9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835150"/>
                        <a:ext cx="6521450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79400" y="2044700"/>
            <a:ext cx="3987800" cy="2578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508000" y="2082800"/>
          <a:ext cx="3759200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0" name="Worksheet" r:id="rId5" imgW="9753600" imgH="5359400" progId="Excel.Sheet.8">
                  <p:embed/>
                </p:oleObj>
              </mc:Choice>
              <mc:Fallback>
                <p:oleObj name="Worksheet" r:id="rId5" imgW="9753600" imgH="5359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082800"/>
                        <a:ext cx="3759200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1C39B-3B2D-A542-84AC-1650D35C05E3}" type="slidenum">
              <a:rPr lang="en-US"/>
              <a:pPr/>
              <a:t>29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Injection Molding (S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2003)</a:t>
            </a:r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01738"/>
            <a:ext cx="7415212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281113"/>
            <a:ext cx="3514725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4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A4D7B-C3D9-A64F-9039-BE82453F1DD0}" type="slidenum">
              <a:rPr lang="en-US"/>
              <a:pPr/>
              <a:t>30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/>
        </p:nvGraphicFramePr>
        <p:xfrm>
          <a:off x="1803400" y="1828800"/>
          <a:ext cx="516572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2" name="Document" r:id="rId3" imgW="2249424" imgH="1335024" progId="Word.Document.8">
                  <p:embed/>
                </p:oleObj>
              </mc:Choice>
              <mc:Fallback>
                <p:oleObj name="Document" r:id="rId3" imgW="2249424" imgH="13350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28800"/>
                        <a:ext cx="5165725" cy="30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066800" y="3073400"/>
            <a:ext cx="114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>
                <a:latin typeface="Times" charset="0"/>
              </a:rPr>
              <a:t>Inputs</a:t>
            </a:r>
            <a:endParaRPr lang="en-US">
              <a:latin typeface="Times" charset="0"/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766763" y="5424488"/>
            <a:ext cx="7681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Times" charset="0"/>
              </a:rPr>
              <a:t>A Random Process + A Deterministic Process</a:t>
            </a:r>
            <a:endParaRPr lang="en-US">
              <a:latin typeface="Times" charset="0"/>
            </a:endParaRP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title"/>
          </p:nvPr>
        </p:nvSpPr>
        <p:spPr>
          <a:xfrm>
            <a:off x="701675" y="303213"/>
            <a:ext cx="8166100" cy="1143000"/>
          </a:xfrm>
        </p:spPr>
        <p:txBody>
          <a:bodyPr/>
          <a:lstStyle/>
          <a:p>
            <a:r>
              <a:rPr lang="en-US" sz="3600"/>
              <a:t>How To Model </a:t>
            </a:r>
            <a:br>
              <a:rPr lang="en-US" sz="3600"/>
            </a:br>
            <a:r>
              <a:rPr lang="en-US" sz="3600"/>
              <a:t>to Distinguish these Effects?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  <p:bldP spid="2478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040F58-E213-D841-AD61-C0938171623C}" type="slidenum">
              <a:rPr lang="en-US"/>
              <a:pPr/>
              <a:t>31</a:t>
            </a:fld>
            <a:endParaRPr lang="en-US" sz="140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15890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Consider the Output-only, 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Black Box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view of the Run Chart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How do We Characterize The Process?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Using </a:t>
            </a:r>
            <a:r>
              <a:rPr lang="en-US" sz="2000" i="1"/>
              <a:t>Y(t</a:t>
            </a:r>
            <a:r>
              <a:rPr lang="en-US" sz="2000"/>
              <a:t>) only</a:t>
            </a:r>
          </a:p>
          <a:p>
            <a:pPr>
              <a:lnSpc>
                <a:spcPct val="90000"/>
              </a:lnSpc>
            </a:pPr>
            <a:r>
              <a:rPr lang="en-US" sz="2400"/>
              <a:t>WHY do we Characterize the Process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Using </a:t>
            </a:r>
            <a:r>
              <a:rPr lang="en-US" sz="2000" i="1"/>
              <a:t>Y(t</a:t>
            </a:r>
            <a:r>
              <a:rPr lang="en-US" sz="2000"/>
              <a:t>) only?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grpSp>
        <p:nvGrpSpPr>
          <p:cNvPr id="248835" name="Group 3"/>
          <p:cNvGrpSpPr>
            <a:grpSpLocks/>
          </p:cNvGrpSpPr>
          <p:nvPr/>
        </p:nvGrpSpPr>
        <p:grpSpPr bwMode="auto">
          <a:xfrm>
            <a:off x="2713038" y="2487613"/>
            <a:ext cx="3027362" cy="933450"/>
            <a:chOff x="1250" y="1568"/>
            <a:chExt cx="1907" cy="588"/>
          </a:xfrm>
        </p:grpSpPr>
        <p:sp>
          <p:nvSpPr>
            <p:cNvPr id="248836" name="Rectangle 4"/>
            <p:cNvSpPr>
              <a:spLocks noChangeArrowheads="1"/>
            </p:cNvSpPr>
            <p:nvPr/>
          </p:nvSpPr>
          <p:spPr bwMode="auto">
            <a:xfrm>
              <a:off x="1285" y="162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37" name="Text Box 5"/>
            <p:cNvSpPr txBox="1">
              <a:spLocks noChangeArrowheads="1"/>
            </p:cNvSpPr>
            <p:nvPr/>
          </p:nvSpPr>
          <p:spPr bwMode="auto">
            <a:xfrm>
              <a:off x="1250" y="1707"/>
              <a:ext cx="10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Helvetica" charset="0"/>
                </a:rPr>
                <a:t>Process</a:t>
              </a:r>
              <a:endParaRPr lang="en-US">
                <a:latin typeface="Times" charset="0"/>
              </a:endParaRPr>
            </a:p>
          </p:txBody>
        </p:sp>
        <p:sp>
          <p:nvSpPr>
            <p:cNvPr id="248838" name="Text Box 6"/>
            <p:cNvSpPr txBox="1">
              <a:spLocks noChangeArrowheads="1"/>
            </p:cNvSpPr>
            <p:nvPr/>
          </p:nvSpPr>
          <p:spPr bwMode="auto">
            <a:xfrm>
              <a:off x="2309" y="1568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Helvetica" charset="0"/>
                </a:rPr>
                <a:t>Y(t)</a:t>
              </a:r>
              <a:endParaRPr lang="en-US">
                <a:latin typeface="Times" charset="0"/>
              </a:endParaRPr>
            </a:p>
          </p:txBody>
        </p:sp>
        <p:sp>
          <p:nvSpPr>
            <p:cNvPr id="248839" name="Line 7"/>
            <p:cNvSpPr>
              <a:spLocks noChangeShapeType="1"/>
            </p:cNvSpPr>
            <p:nvPr/>
          </p:nvSpPr>
          <p:spPr bwMode="auto">
            <a:xfrm>
              <a:off x="2197" y="1866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8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Processes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059EEB-9715-5E48-8AA1-898455CF4303}" type="slidenum">
              <a:rPr lang="en-US"/>
              <a:pPr/>
              <a:t>32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5575"/>
            <a:ext cx="6858000" cy="1143000"/>
          </a:xfrm>
        </p:spPr>
        <p:txBody>
          <a:bodyPr/>
          <a:lstStyle/>
          <a:p>
            <a:r>
              <a:rPr lang="en-US" sz="3600"/>
              <a:t>How to Describe Randomness?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1828800"/>
            <a:ext cx="7772400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Look at a </a:t>
            </a:r>
            <a:r>
              <a:rPr lang="en-US" sz="2400" b="1" dirty="0"/>
              <a:t>Frequency Histogram </a:t>
            </a:r>
            <a:r>
              <a:rPr lang="en-US" sz="2400" dirty="0"/>
              <a:t>of the Data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Estimates likelihood of certain ranges occurring: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3">
              <a:lnSpc>
                <a:spcPct val="90000"/>
              </a:lnSpc>
            </a:pPr>
            <a:r>
              <a:rPr lang="en-US" sz="2400" dirty="0" err="1"/>
              <a:t>Pr</a:t>
            </a:r>
            <a:r>
              <a:rPr lang="en-US" sz="2400" dirty="0"/>
              <a:t>(</a:t>
            </a:r>
            <a:r>
              <a:rPr lang="en-US" sz="2400" i="1" dirty="0"/>
              <a:t>y</a:t>
            </a:r>
            <a:r>
              <a:rPr lang="en-US" sz="2400" i="1" baseline="-25000" dirty="0"/>
              <a:t>1</a:t>
            </a:r>
            <a:r>
              <a:rPr lang="en-US" sz="2400" i="1" dirty="0"/>
              <a:t> &lt; Y &lt;y</a:t>
            </a:r>
            <a:r>
              <a:rPr lang="en-US" sz="2400" i="1" baseline="-25000" dirty="0"/>
              <a:t>2</a:t>
            </a:r>
            <a:r>
              <a:rPr lang="en-US" sz="2400" dirty="0"/>
              <a:t>)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3">
              <a:lnSpc>
                <a:spcPct val="90000"/>
              </a:lnSpc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Probability that a random variable</a:t>
            </a:r>
            <a:r>
              <a:rPr lang="en-US" sz="2400" i="1" dirty="0"/>
              <a:t> Y</a:t>
            </a:r>
            <a:r>
              <a:rPr lang="en-US" sz="2400" dirty="0"/>
              <a:t> falls between the limits </a:t>
            </a:r>
            <a:r>
              <a:rPr lang="en-US" sz="2400" i="1" dirty="0"/>
              <a:t>y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i="1" baseline="-25000" dirty="0"/>
              <a:t>2</a:t>
            </a:r>
            <a:r>
              <a:rPr lang="ja-JP" altLang="en-US" sz="2400" i="1" dirty="0">
                <a:latin typeface="Arial"/>
              </a:rPr>
              <a:t>”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703263" y="881063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61516-9E3A-BF4D-940A-CC79DC3B6D81}" type="slidenum">
              <a:rPr lang="en-US"/>
              <a:pPr/>
              <a:t>33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Histograms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there a consistent pattern?</a:t>
            </a:r>
          </a:p>
          <a:p>
            <a:r>
              <a:rPr lang="en-US"/>
              <a:t>Is an underlying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parent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distribution suggested?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EB05E-B1DA-7B41-89F7-EF686FD53CD8}" type="slidenum">
              <a:rPr lang="en-US"/>
              <a:pPr/>
              <a:t>34</a:t>
            </a:fld>
            <a:endParaRPr lang="en-US" sz="140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151" y="112968"/>
            <a:ext cx="8507312" cy="1143000"/>
          </a:xfrm>
        </p:spPr>
        <p:txBody>
          <a:bodyPr/>
          <a:lstStyle/>
          <a:p>
            <a:r>
              <a:rPr lang="en-US" sz="3600" dirty="0"/>
              <a:t>Process Outputs as a Random Variable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862" y="1232664"/>
            <a:ext cx="7467600" cy="3173413"/>
          </a:xfrm>
        </p:spPr>
        <p:txBody>
          <a:bodyPr/>
          <a:lstStyle/>
          <a:p>
            <a:r>
              <a:rPr lang="en-US" dirty="0"/>
              <a:t>The Histogram suggests a </a:t>
            </a:r>
            <a:r>
              <a:rPr lang="en-US" i="1" dirty="0" err="1"/>
              <a:t>pdf</a:t>
            </a:r>
            <a:endParaRPr lang="en-US" dirty="0"/>
          </a:p>
          <a:p>
            <a:pPr lvl="1"/>
            <a:r>
              <a:rPr lang="en-US" dirty="0"/>
              <a:t>Parent or underlying behavior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sampled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by the process</a:t>
            </a:r>
          </a:p>
          <a:p>
            <a:r>
              <a:rPr lang="en-US" dirty="0"/>
              <a:t>Standard Forms (There are many)</a:t>
            </a:r>
          </a:p>
          <a:p>
            <a:pPr lvl="1"/>
            <a:r>
              <a:rPr lang="en-US" dirty="0"/>
              <a:t>e.g. The Uniform and Normal </a:t>
            </a:r>
            <a:r>
              <a:rPr lang="en-US" dirty="0" err="1"/>
              <a:t>pdf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	</a:t>
            </a:r>
          </a:p>
        </p:txBody>
      </p:sp>
      <p:grpSp>
        <p:nvGrpSpPr>
          <p:cNvPr id="257028" name="Group 4"/>
          <p:cNvGrpSpPr>
            <a:grpSpLocks/>
          </p:cNvGrpSpPr>
          <p:nvPr/>
        </p:nvGrpSpPr>
        <p:grpSpPr bwMode="auto">
          <a:xfrm>
            <a:off x="503589" y="4002016"/>
            <a:ext cx="3360386" cy="1774897"/>
            <a:chOff x="863" y="2805"/>
            <a:chExt cx="1579" cy="834"/>
          </a:xfrm>
        </p:grpSpPr>
        <p:grpSp>
          <p:nvGrpSpPr>
            <p:cNvPr id="257029" name="Group 5"/>
            <p:cNvGrpSpPr>
              <a:grpSpLocks/>
            </p:cNvGrpSpPr>
            <p:nvPr/>
          </p:nvGrpSpPr>
          <p:grpSpPr bwMode="auto">
            <a:xfrm>
              <a:off x="863" y="3074"/>
              <a:ext cx="1579" cy="565"/>
              <a:chOff x="3029" y="3009"/>
              <a:chExt cx="1579" cy="565"/>
            </a:xfrm>
          </p:grpSpPr>
          <p:sp>
            <p:nvSpPr>
              <p:cNvPr id="257030" name="Rectangle 6"/>
              <p:cNvSpPr>
                <a:spLocks noChangeArrowheads="1"/>
              </p:cNvSpPr>
              <p:nvPr/>
            </p:nvSpPr>
            <p:spPr bwMode="auto">
              <a:xfrm>
                <a:off x="3221" y="3211"/>
                <a:ext cx="1099" cy="36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7031" name="Line 7"/>
              <p:cNvSpPr>
                <a:spLocks noChangeShapeType="1"/>
              </p:cNvSpPr>
              <p:nvPr/>
            </p:nvSpPr>
            <p:spPr bwMode="auto">
              <a:xfrm flipV="1">
                <a:off x="3744" y="3009"/>
                <a:ext cx="0" cy="5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7032" name="Line 8"/>
              <p:cNvSpPr>
                <a:spLocks noChangeShapeType="1"/>
              </p:cNvSpPr>
              <p:nvPr/>
            </p:nvSpPr>
            <p:spPr bwMode="auto">
              <a:xfrm>
                <a:off x="3029" y="3573"/>
                <a:ext cx="15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7033" name="Line 9"/>
            <p:cNvSpPr>
              <a:spLocks noChangeShapeType="1"/>
            </p:cNvSpPr>
            <p:nvPr/>
          </p:nvSpPr>
          <p:spPr bwMode="auto">
            <a:xfrm flipH="1">
              <a:off x="1813" y="2805"/>
              <a:ext cx="139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7034" name="Group 10"/>
          <p:cNvGrpSpPr>
            <a:grpSpLocks/>
          </p:cNvGrpSpPr>
          <p:nvPr/>
        </p:nvGrpSpPr>
        <p:grpSpPr bwMode="auto">
          <a:xfrm>
            <a:off x="4585752" y="3836643"/>
            <a:ext cx="3321582" cy="2126272"/>
            <a:chOff x="3147" y="2827"/>
            <a:chExt cx="1445" cy="925"/>
          </a:xfrm>
        </p:grpSpPr>
        <p:graphicFrame>
          <p:nvGraphicFramePr>
            <p:cNvPr id="257035" name="Object 11"/>
            <p:cNvGraphicFramePr>
              <a:graphicFrameLocks noChangeAspect="1"/>
            </p:cNvGraphicFramePr>
            <p:nvPr/>
          </p:nvGraphicFramePr>
          <p:xfrm>
            <a:off x="3429" y="2950"/>
            <a:ext cx="1163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65" name="Document" r:id="rId3" imgW="3479800" imgH="2400300" progId="Word.Document.8">
                    <p:embed/>
                  </p:oleObj>
                </mc:Choice>
                <mc:Fallback>
                  <p:oleObj name="Document" r:id="rId3" imgW="3479800" imgH="2400300" progId="Word.Document.8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" y="2950"/>
                          <a:ext cx="1163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36" name="Line 12"/>
            <p:cNvSpPr>
              <a:spLocks noChangeShapeType="1"/>
            </p:cNvSpPr>
            <p:nvPr/>
          </p:nvSpPr>
          <p:spPr bwMode="auto">
            <a:xfrm>
              <a:off x="3147" y="2827"/>
              <a:ext cx="448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632E2-C1AB-CB49-947B-CC9018700FD6}" type="slidenum">
              <a:rPr lang="en-US"/>
              <a:pPr/>
              <a:t>35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for CNC Turning</a:t>
            </a:r>
          </a:p>
        </p:txBody>
      </p:sp>
      <p:graphicFrame>
        <p:nvGraphicFramePr>
          <p:cNvPr id="259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06450" y="1457325"/>
          <a:ext cx="7772400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5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457325"/>
                        <a:ext cx="7772400" cy="438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7F775-550D-A64B-8353-FBAB41526A9C}" type="slidenum">
              <a:rPr lang="en-US"/>
              <a:pPr/>
              <a:t>36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aphicFrame>
        <p:nvGraphicFramePr>
          <p:cNvPr id="260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06500" y="1816100"/>
          <a:ext cx="7112000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1" name="Worksheet" r:id="rId3" imgW="10452100" imgH="5969000" progId="Excel.Sheet.8">
                  <p:embed/>
                </p:oleObj>
              </mc:Choice>
              <mc:Fallback>
                <p:oleObj name="Worksheet" r:id="rId3" imgW="10452100" imgH="5969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816100"/>
                        <a:ext cx="7112000" cy="432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5321300" y="18669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0.3 in depth only</a:t>
            </a:r>
            <a:endParaRPr lang="en-US">
              <a:solidFill>
                <a:schemeClr val="folHlink"/>
              </a:solidFill>
              <a:latin typeface="Times" charset="0"/>
            </a:endParaRP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for Bending</a:t>
            </a:r>
            <a:br>
              <a:rPr lang="en-US"/>
            </a:br>
            <a:r>
              <a:rPr lang="en-US" sz="2000"/>
              <a:t>(MIT 2002 data)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965200" y="1600200"/>
            <a:ext cx="4140200" cy="1930400"/>
          </a:xfrm>
          <a:prstGeom prst="rect">
            <a:avLst/>
          </a:prstGeom>
          <a:solidFill>
            <a:srgbClr val="E8FFF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0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73175"/>
            <a:ext cx="452278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9DE-E28B-7341-9D05-32E882236276}" type="slidenum">
              <a:rPr lang="en-US"/>
              <a:pPr/>
              <a:t>37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1144588" y="1600200"/>
          <a:ext cx="662305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5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600200"/>
                        <a:ext cx="662305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673100" y="1397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0.6 in depth only</a:t>
            </a:r>
            <a:endParaRPr lang="en-US">
              <a:solidFill>
                <a:schemeClr val="folHlink"/>
              </a:solidFill>
              <a:latin typeface="Times" charset="0"/>
            </a:endParaRP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for Bending</a:t>
            </a:r>
            <a:br>
              <a:rPr lang="en-US"/>
            </a:br>
            <a:r>
              <a:rPr lang="en-US" sz="2000"/>
              <a:t>(MIT 2002 data)</a:t>
            </a:r>
            <a:endParaRPr lang="en-US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3797300" y="1397000"/>
            <a:ext cx="2908300" cy="1384300"/>
          </a:xfrm>
          <a:prstGeom prst="rect">
            <a:avLst/>
          </a:prstGeom>
          <a:solidFill>
            <a:srgbClr val="E8FFF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184275"/>
            <a:ext cx="3138487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900B8-56BB-D341-B04B-026C328D346C}" type="slidenum">
              <a:rPr lang="en-US"/>
              <a:pPr/>
              <a:t>38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Conclusion?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there are no input effect (no </a:t>
            </a:r>
            <a:r>
              <a:rPr lang="en-US" i="1">
                <a:latin typeface="Symbol" charset="0"/>
              </a:rPr>
              <a:t>D</a:t>
            </a:r>
            <a:r>
              <a:rPr lang="en-US" i="1"/>
              <a:t>u or </a:t>
            </a:r>
            <a:r>
              <a:rPr lang="en-US" sz="2800" i="1">
                <a:latin typeface="Symbol" charset="0"/>
              </a:rPr>
              <a:t>¶</a:t>
            </a:r>
            <a:r>
              <a:rPr lang="en-US" sz="2800" i="1"/>
              <a:t>Y</a:t>
            </a:r>
            <a:r>
              <a:rPr lang="en-US" sz="2800" i="1">
                <a:latin typeface="Symbol" charset="0"/>
              </a:rPr>
              <a:t>/¶</a:t>
            </a:r>
            <a:r>
              <a:rPr lang="en-US" sz="2800" i="1"/>
              <a:t>u</a:t>
            </a:r>
            <a:r>
              <a:rPr lang="en-US"/>
              <a:t>) a consistent histogram pattern </a:t>
            </a:r>
            <a:r>
              <a:rPr lang="en-US" i="1"/>
              <a:t>can</a:t>
            </a:r>
            <a:r>
              <a:rPr lang="en-US"/>
              <a:t> emerge</a:t>
            </a:r>
          </a:p>
          <a:p>
            <a:pPr>
              <a:lnSpc>
                <a:spcPct val="90000"/>
              </a:lnSpc>
            </a:pPr>
            <a:r>
              <a:rPr lang="en-US"/>
              <a:t>How do we use knowledge of this pattern?</a:t>
            </a:r>
          </a:p>
          <a:p>
            <a:pPr lvl="1">
              <a:lnSpc>
                <a:spcPct val="90000"/>
              </a:lnSpc>
            </a:pPr>
            <a:r>
              <a:rPr lang="en-US"/>
              <a:t>Predict behavior</a:t>
            </a:r>
          </a:p>
          <a:p>
            <a:pPr lvl="1">
              <a:lnSpc>
                <a:spcPct val="90000"/>
              </a:lnSpc>
            </a:pPr>
            <a:r>
              <a:rPr lang="en-US"/>
              <a:t>Set limits on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normal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behavior</a:t>
            </a:r>
          </a:p>
          <a:p>
            <a:pPr>
              <a:lnSpc>
                <a:spcPct val="90000"/>
              </a:lnSpc>
            </a:pPr>
            <a:r>
              <a:rPr lang="en-US" i="1"/>
              <a:t>Define analytical probability density functions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BC671-1762-CE43-8DE8-7676370A0DA5}" type="slidenum">
              <a:rPr lang="en-US"/>
              <a:pPr/>
              <a:t>39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Underlying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Parent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Probability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model of the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true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, continuous behavior of the </a:t>
            </a:r>
            <a:r>
              <a:rPr lang="en-US" sz="2800" u="sng"/>
              <a:t>random</a:t>
            </a:r>
            <a:r>
              <a:rPr lang="en-US" sz="2800"/>
              <a:t> process</a:t>
            </a:r>
          </a:p>
          <a:p>
            <a:pPr>
              <a:lnSpc>
                <a:spcPct val="90000"/>
              </a:lnSpc>
            </a:pPr>
            <a:r>
              <a:rPr lang="en-US" sz="2800"/>
              <a:t>Can be thought of as a continuous random variable obeying a set of rules (the </a:t>
            </a:r>
            <a:r>
              <a:rPr lang="en-US" sz="2800" i="1"/>
              <a:t>probability function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We can only glimpse into these rules by sampling the random variable (i.e. the process output)</a:t>
            </a:r>
          </a:p>
          <a:p>
            <a:pPr>
              <a:lnSpc>
                <a:spcPct val="90000"/>
              </a:lnSpc>
            </a:pPr>
            <a:r>
              <a:rPr lang="en-US" sz="2800"/>
              <a:t>Underlying process can have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Continuous Values (e.g. geometry)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Discrete Values (e.g. defect occurrence)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</a:t>
            </a:r>
          </a:p>
          <a:p>
            <a:r>
              <a:rPr lang="en-US" b="1" dirty="0" smtClean="0"/>
              <a:t>Quality</a:t>
            </a:r>
          </a:p>
          <a:p>
            <a:pPr lvl="1"/>
            <a:r>
              <a:rPr lang="en-US" b="1" dirty="0" smtClean="0"/>
              <a:t>Conformance to Specifications </a:t>
            </a:r>
            <a:r>
              <a:rPr lang="en-US" b="1" dirty="0" err="1" smtClean="0"/>
              <a:t>wrt</a:t>
            </a:r>
            <a:endParaRPr lang="en-US" b="1" dirty="0" smtClean="0"/>
          </a:p>
          <a:p>
            <a:pPr lvl="2"/>
            <a:r>
              <a:rPr lang="en-US" b="1" dirty="0" smtClean="0"/>
              <a:t>Geometry</a:t>
            </a:r>
          </a:p>
          <a:p>
            <a:pPr lvl="2"/>
            <a:r>
              <a:rPr lang="en-US" b="1" dirty="0" smtClean="0"/>
              <a:t>Properties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Cost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Flexibility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4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59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EC513-55DA-8B49-956A-0CDDF1C82304}" type="slidenum">
              <a:rPr lang="en-US"/>
              <a:pPr/>
              <a:t>40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Uniform Distribution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>
            <a:off x="1255713" y="5213350"/>
            <a:ext cx="7307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2159000" y="5346700"/>
            <a:ext cx="511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406900" y="53975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r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7924800" y="533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x</a:t>
            </a:r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 flipV="1">
            <a:off x="1270000" y="1333500"/>
            <a:ext cx="0" cy="388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330200" y="19558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p(x)</a:t>
            </a: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 flipV="1">
            <a:off x="7391400" y="3365500"/>
            <a:ext cx="0" cy="185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518400" y="37719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1/r</a:t>
            </a:r>
          </a:p>
        </p:txBody>
      </p:sp>
      <p:graphicFrame>
        <p:nvGraphicFramePr>
          <p:cNvPr id="271371" name="Object 11"/>
          <p:cNvGraphicFramePr>
            <a:graphicFrameLocks noChangeAspect="1"/>
          </p:cNvGraphicFramePr>
          <p:nvPr/>
        </p:nvGraphicFramePr>
        <p:xfrm>
          <a:off x="3460750" y="1562100"/>
          <a:ext cx="31400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5" name="Equation" r:id="rId3" imgW="1739900" imgH="584200" progId="Equation.DSMT4">
                  <p:embed/>
                </p:oleObj>
              </mc:Choice>
              <mc:Fallback>
                <p:oleObj name="Equation" r:id="rId3" imgW="1739900" imgH="584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562100"/>
                        <a:ext cx="314007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1905000" y="54864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" charset="0"/>
              </a:rPr>
              <a:t>x</a:t>
            </a:r>
            <a:r>
              <a:rPr lang="en-US" i="1" baseline="-25000">
                <a:latin typeface="Times" charset="0"/>
              </a:rPr>
              <a:t>1</a:t>
            </a:r>
            <a:endParaRPr lang="en-US">
              <a:latin typeface="Times" charset="0"/>
            </a:endParaRPr>
          </a:p>
        </p:txBody>
      </p:sp>
      <p:sp>
        <p:nvSpPr>
          <p:cNvPr id="271373" name="Text Box 13"/>
          <p:cNvSpPr txBox="1">
            <a:spLocks noChangeArrowheads="1"/>
          </p:cNvSpPr>
          <p:nvPr/>
        </p:nvSpPr>
        <p:spPr bwMode="auto">
          <a:xfrm>
            <a:off x="6908800" y="54483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" charset="0"/>
              </a:rPr>
              <a:t>x</a:t>
            </a:r>
            <a:r>
              <a:rPr lang="en-US" i="1" baseline="-25000">
                <a:latin typeface="Times" charset="0"/>
              </a:rPr>
              <a:t>2</a:t>
            </a:r>
            <a:endParaRPr lang="en-US">
              <a:latin typeface="Times" charset="0"/>
            </a:endParaRPr>
          </a:p>
        </p:txBody>
      </p:sp>
      <p:sp>
        <p:nvSpPr>
          <p:cNvPr id="271374" name="Line 14"/>
          <p:cNvSpPr>
            <a:spLocks noChangeShapeType="1"/>
          </p:cNvSpPr>
          <p:nvPr/>
        </p:nvSpPr>
        <p:spPr bwMode="auto">
          <a:xfrm flipV="1">
            <a:off x="2146300" y="33782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75" name="Line 15"/>
          <p:cNvSpPr>
            <a:spLocks noChangeShapeType="1"/>
          </p:cNvSpPr>
          <p:nvPr/>
        </p:nvSpPr>
        <p:spPr bwMode="auto">
          <a:xfrm>
            <a:off x="2133600" y="3378200"/>
            <a:ext cx="5118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76" name="Line 16"/>
          <p:cNvSpPr>
            <a:spLocks noChangeShapeType="1"/>
          </p:cNvSpPr>
          <p:nvPr/>
        </p:nvSpPr>
        <p:spPr bwMode="auto">
          <a:xfrm>
            <a:off x="7239000" y="33909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48AB0-7DFB-874D-913E-0586D22DB3FB}" type="slidenum">
              <a:rPr lang="en-US"/>
              <a:pPr/>
              <a:t>41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88925"/>
            <a:ext cx="8267700" cy="730250"/>
          </a:xfrm>
        </p:spPr>
        <p:txBody>
          <a:bodyPr/>
          <a:lstStyle/>
          <a:p>
            <a:r>
              <a:rPr lang="en-US"/>
              <a:t>Standard Normal Distribution</a:t>
            </a:r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/>
        </p:nvGraphicFramePr>
        <p:xfrm>
          <a:off x="1084263" y="1098550"/>
          <a:ext cx="771842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1" name="Document" r:id="rId3" imgW="3479800" imgH="2400300" progId="Word.Document.8">
                  <p:embed/>
                </p:oleObj>
              </mc:Choice>
              <mc:Fallback>
                <p:oleObj name="Document" r:id="rId3" imgW="3479800" imgH="24003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098550"/>
                        <a:ext cx="7718425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307975" y="1825625"/>
          <a:ext cx="378301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2" name="Equation" r:id="rId5" imgW="1447800" imgH="444500" progId="Equation.DSMT4">
                  <p:embed/>
                </p:oleObj>
              </mc:Choice>
              <mc:Fallback>
                <p:oleObj name="Equation" r:id="rId5" imgW="1447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825625"/>
                        <a:ext cx="3783013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9" name="Object 5"/>
          <p:cNvGraphicFramePr>
            <a:graphicFrameLocks noChangeAspect="1"/>
          </p:cNvGraphicFramePr>
          <p:nvPr/>
        </p:nvGraphicFramePr>
        <p:xfrm>
          <a:off x="6981825" y="3987800"/>
          <a:ext cx="10652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3" name="Equation" r:id="rId7" imgW="622300" imgH="393700" progId="Equation.DSMT4">
                  <p:embed/>
                </p:oleObj>
              </mc:Choice>
              <mc:Fallback>
                <p:oleObj name="Equation" r:id="rId7" imgW="622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3987800"/>
                        <a:ext cx="10652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787900" y="6007100"/>
            <a:ext cx="319088" cy="457200"/>
          </a:xfrm>
          <a:prstGeom prst="rect">
            <a:avLst/>
          </a:prstGeom>
          <a:solidFill>
            <a:srgbClr val="D9E2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2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0DB0F-2D33-F341-AAED-FC9FC1D9F9E7}" type="slidenum">
              <a:rPr lang="en-US"/>
              <a:pPr/>
              <a:t>42</a:t>
            </a:fld>
            <a:endParaRPr lang="en-US" sz="1400"/>
          </a:p>
        </p:txBody>
      </p:sp>
      <p:sp>
        <p:nvSpPr>
          <p:cNvPr id="24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0"/>
            <a:ext cx="7532687" cy="1143000"/>
          </a:xfrm>
        </p:spPr>
        <p:txBody>
          <a:bodyPr/>
          <a:lstStyle/>
          <a:p>
            <a:r>
              <a:rPr lang="en-US" sz="3200"/>
              <a:t>Continuous Distribution: Normal or Gaussian</a:t>
            </a:r>
            <a:endParaRPr lang="en-US" sz="3600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498475" y="1190625"/>
            <a:ext cx="12176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3" rIns="91408" bIns="45703"/>
          <a:lstStyle/>
          <a:p>
            <a:pPr defTabSz="841375" eaLnBrk="1" hangingPunct="1"/>
            <a:r>
              <a:rPr lang="en-US">
                <a:latin typeface="Times New Roman" charset="0"/>
              </a:rPr>
              <a:t>cdf</a:t>
            </a:r>
          </a:p>
        </p:txBody>
      </p:sp>
      <p:grpSp>
        <p:nvGrpSpPr>
          <p:cNvPr id="288772" name="Group 4"/>
          <p:cNvGrpSpPr>
            <a:grpSpLocks/>
          </p:cNvGrpSpPr>
          <p:nvPr/>
        </p:nvGrpSpPr>
        <p:grpSpPr bwMode="auto">
          <a:xfrm>
            <a:off x="3517900" y="1089025"/>
            <a:ext cx="4110038" cy="2241550"/>
            <a:chOff x="1632" y="2688"/>
            <a:chExt cx="2848" cy="1506"/>
          </a:xfrm>
        </p:grpSpPr>
        <p:sp>
          <p:nvSpPr>
            <p:cNvPr id="288773" name="Line 5"/>
            <p:cNvSpPr>
              <a:spLocks noChangeShapeType="1"/>
            </p:cNvSpPr>
            <p:nvPr/>
          </p:nvSpPr>
          <p:spPr bwMode="auto">
            <a:xfrm>
              <a:off x="1739" y="2802"/>
              <a:ext cx="26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74" name="Line 6"/>
            <p:cNvSpPr>
              <a:spLocks noChangeShapeType="1"/>
            </p:cNvSpPr>
            <p:nvPr/>
          </p:nvSpPr>
          <p:spPr bwMode="auto">
            <a:xfrm>
              <a:off x="3048" y="2802"/>
              <a:ext cx="1" cy="12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75" name="Line 7"/>
            <p:cNvSpPr>
              <a:spLocks noChangeShapeType="1"/>
            </p:cNvSpPr>
            <p:nvPr/>
          </p:nvSpPr>
          <p:spPr bwMode="auto">
            <a:xfrm>
              <a:off x="3029" y="404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76" name="Line 8"/>
            <p:cNvSpPr>
              <a:spLocks noChangeShapeType="1"/>
            </p:cNvSpPr>
            <p:nvPr/>
          </p:nvSpPr>
          <p:spPr bwMode="auto">
            <a:xfrm>
              <a:off x="3017" y="34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77" name="Line 9"/>
            <p:cNvSpPr>
              <a:spLocks noChangeShapeType="1"/>
            </p:cNvSpPr>
            <p:nvPr/>
          </p:nvSpPr>
          <p:spPr bwMode="auto">
            <a:xfrm>
              <a:off x="3003" y="302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78" name="Line 10"/>
            <p:cNvSpPr>
              <a:spLocks noChangeShapeType="1"/>
            </p:cNvSpPr>
            <p:nvPr/>
          </p:nvSpPr>
          <p:spPr bwMode="auto">
            <a:xfrm>
              <a:off x="1739" y="4044"/>
              <a:ext cx="26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79" name="Line 11"/>
            <p:cNvSpPr>
              <a:spLocks noChangeShapeType="1"/>
            </p:cNvSpPr>
            <p:nvPr/>
          </p:nvSpPr>
          <p:spPr bwMode="auto">
            <a:xfrm flipV="1">
              <a:off x="1717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0" name="Line 12"/>
            <p:cNvSpPr>
              <a:spLocks noChangeShapeType="1"/>
            </p:cNvSpPr>
            <p:nvPr/>
          </p:nvSpPr>
          <p:spPr bwMode="auto">
            <a:xfrm flipV="1">
              <a:off x="2152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1" name="Line 13"/>
            <p:cNvSpPr>
              <a:spLocks noChangeShapeType="1"/>
            </p:cNvSpPr>
            <p:nvPr/>
          </p:nvSpPr>
          <p:spPr bwMode="auto">
            <a:xfrm flipV="1">
              <a:off x="2591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2" name="Line 14"/>
            <p:cNvSpPr>
              <a:spLocks noChangeShapeType="1"/>
            </p:cNvSpPr>
            <p:nvPr/>
          </p:nvSpPr>
          <p:spPr bwMode="auto">
            <a:xfrm flipV="1">
              <a:off x="3048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3" name="Line 15"/>
            <p:cNvSpPr>
              <a:spLocks noChangeShapeType="1"/>
            </p:cNvSpPr>
            <p:nvPr/>
          </p:nvSpPr>
          <p:spPr bwMode="auto">
            <a:xfrm flipV="1">
              <a:off x="3456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4" name="Line 16"/>
            <p:cNvSpPr>
              <a:spLocks noChangeShapeType="1"/>
            </p:cNvSpPr>
            <p:nvPr/>
          </p:nvSpPr>
          <p:spPr bwMode="auto">
            <a:xfrm flipV="1">
              <a:off x="3888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5" name="Line 17"/>
            <p:cNvSpPr>
              <a:spLocks noChangeShapeType="1"/>
            </p:cNvSpPr>
            <p:nvPr/>
          </p:nvSpPr>
          <p:spPr bwMode="auto">
            <a:xfrm flipV="1">
              <a:off x="4322" y="404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786" name="Rectangle 18"/>
            <p:cNvSpPr>
              <a:spLocks noChangeArrowheads="1"/>
            </p:cNvSpPr>
            <p:nvPr/>
          </p:nvSpPr>
          <p:spPr bwMode="auto">
            <a:xfrm>
              <a:off x="2976" y="3936"/>
              <a:ext cx="4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41375" eaLnBrk="1" hangingPunct="1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288787" name="Rectangle 19"/>
            <p:cNvSpPr>
              <a:spLocks noChangeArrowheads="1"/>
            </p:cNvSpPr>
            <p:nvPr/>
          </p:nvSpPr>
          <p:spPr bwMode="auto">
            <a:xfrm>
              <a:off x="3120" y="3792"/>
              <a:ext cx="1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41375" eaLnBrk="1" hangingPunct="1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0.16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288788" name="Rectangle 20"/>
            <p:cNvSpPr>
              <a:spLocks noChangeArrowheads="1"/>
            </p:cNvSpPr>
            <p:nvPr/>
          </p:nvSpPr>
          <p:spPr bwMode="auto">
            <a:xfrm>
              <a:off x="2906" y="3378"/>
              <a:ext cx="11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41375" eaLnBrk="1" hangingPunct="1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288789" name="Rectangle 21"/>
            <p:cNvSpPr>
              <a:spLocks noChangeArrowheads="1"/>
            </p:cNvSpPr>
            <p:nvPr/>
          </p:nvSpPr>
          <p:spPr bwMode="auto">
            <a:xfrm>
              <a:off x="2870" y="2976"/>
              <a:ext cx="1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41375" eaLnBrk="1" hangingPunct="1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0.84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288790" name="Rectangle 22"/>
            <p:cNvSpPr>
              <a:spLocks noChangeArrowheads="1"/>
            </p:cNvSpPr>
            <p:nvPr/>
          </p:nvSpPr>
          <p:spPr bwMode="auto">
            <a:xfrm>
              <a:off x="2976" y="2688"/>
              <a:ext cx="4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41375" eaLnBrk="1" hangingPunct="1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800" b="1">
                <a:latin typeface="Arial" charset="0"/>
              </a:endParaRPr>
            </a:p>
          </p:txBody>
        </p:sp>
        <p:grpSp>
          <p:nvGrpSpPr>
            <p:cNvPr id="288791" name="Group 23"/>
            <p:cNvGrpSpPr>
              <a:grpSpLocks/>
            </p:cNvGrpSpPr>
            <p:nvPr/>
          </p:nvGrpSpPr>
          <p:grpSpPr bwMode="auto">
            <a:xfrm>
              <a:off x="1739" y="2802"/>
              <a:ext cx="2617" cy="1243"/>
              <a:chOff x="1739" y="2802"/>
              <a:chExt cx="2617" cy="1243"/>
            </a:xfrm>
          </p:grpSpPr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>
                <a:off x="3029" y="3420"/>
                <a:ext cx="1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3" name="Line 25"/>
              <p:cNvSpPr>
                <a:spLocks noChangeShapeType="1"/>
              </p:cNvSpPr>
              <p:nvPr/>
            </p:nvSpPr>
            <p:spPr bwMode="auto">
              <a:xfrm>
                <a:off x="1739" y="4044"/>
                <a:ext cx="43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4" name="Freeform 26"/>
              <p:cNvSpPr>
                <a:spLocks/>
              </p:cNvSpPr>
              <p:nvPr/>
            </p:nvSpPr>
            <p:spPr bwMode="auto">
              <a:xfrm>
                <a:off x="1782" y="4038"/>
                <a:ext cx="46" cy="6"/>
              </a:xfrm>
              <a:custGeom>
                <a:avLst/>
                <a:gdLst>
                  <a:gd name="T0" fmla="*/ 0 w 46"/>
                  <a:gd name="T1" fmla="*/ 6 h 6"/>
                  <a:gd name="T2" fmla="*/ 23 w 46"/>
                  <a:gd name="T3" fmla="*/ 0 h 6"/>
                  <a:gd name="T4" fmla="*/ 46 w 4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6">
                    <a:moveTo>
                      <a:pt x="0" y="6"/>
                    </a:moveTo>
                    <a:lnTo>
                      <a:pt x="23" y="0"/>
                    </a:lnTo>
                    <a:lnTo>
                      <a:pt x="46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>
                <a:off x="1828" y="4038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>
                <a:off x="1870" y="4038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7" name="Freeform 29"/>
              <p:cNvSpPr>
                <a:spLocks/>
              </p:cNvSpPr>
              <p:nvPr/>
            </p:nvSpPr>
            <p:spPr bwMode="auto">
              <a:xfrm>
                <a:off x="1912" y="4038"/>
                <a:ext cx="47" cy="1"/>
              </a:xfrm>
              <a:custGeom>
                <a:avLst/>
                <a:gdLst>
                  <a:gd name="T0" fmla="*/ 0 w 47"/>
                  <a:gd name="T1" fmla="*/ 24 w 47"/>
                  <a:gd name="T2" fmla="*/ 47 w 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7">
                    <a:moveTo>
                      <a:pt x="0" y="0"/>
                    </a:moveTo>
                    <a:lnTo>
                      <a:pt x="24" y="0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8" name="Freeform 30"/>
              <p:cNvSpPr>
                <a:spLocks/>
              </p:cNvSpPr>
              <p:nvPr/>
            </p:nvSpPr>
            <p:spPr bwMode="auto">
              <a:xfrm>
                <a:off x="1959" y="4032"/>
                <a:ext cx="42" cy="6"/>
              </a:xfrm>
              <a:custGeom>
                <a:avLst/>
                <a:gdLst>
                  <a:gd name="T0" fmla="*/ 0 w 42"/>
                  <a:gd name="T1" fmla="*/ 6 h 6"/>
                  <a:gd name="T2" fmla="*/ 23 w 42"/>
                  <a:gd name="T3" fmla="*/ 0 h 6"/>
                  <a:gd name="T4" fmla="*/ 42 w 4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">
                    <a:moveTo>
                      <a:pt x="0" y="6"/>
                    </a:moveTo>
                    <a:lnTo>
                      <a:pt x="23" y="0"/>
                    </a:lnTo>
                    <a:lnTo>
                      <a:pt x="42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>
                <a:off x="2001" y="4032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0" name="Freeform 32"/>
              <p:cNvSpPr>
                <a:spLocks/>
              </p:cNvSpPr>
              <p:nvPr/>
            </p:nvSpPr>
            <p:spPr bwMode="auto">
              <a:xfrm>
                <a:off x="2043" y="4026"/>
                <a:ext cx="47" cy="6"/>
              </a:xfrm>
              <a:custGeom>
                <a:avLst/>
                <a:gdLst>
                  <a:gd name="T0" fmla="*/ 0 w 47"/>
                  <a:gd name="T1" fmla="*/ 6 h 6"/>
                  <a:gd name="T2" fmla="*/ 24 w 47"/>
                  <a:gd name="T3" fmla="*/ 6 h 6"/>
                  <a:gd name="T4" fmla="*/ 47 w 4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">
                    <a:moveTo>
                      <a:pt x="0" y="6"/>
                    </a:moveTo>
                    <a:lnTo>
                      <a:pt x="24" y="6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1" name="Line 33"/>
              <p:cNvSpPr>
                <a:spLocks noChangeShapeType="1"/>
              </p:cNvSpPr>
              <p:nvPr/>
            </p:nvSpPr>
            <p:spPr bwMode="auto">
              <a:xfrm flipV="1">
                <a:off x="2090" y="4020"/>
                <a:ext cx="42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2" name="Line 34"/>
              <p:cNvSpPr>
                <a:spLocks noChangeShapeType="1"/>
              </p:cNvSpPr>
              <p:nvPr/>
            </p:nvSpPr>
            <p:spPr bwMode="auto">
              <a:xfrm flipV="1">
                <a:off x="2132" y="4014"/>
                <a:ext cx="42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3" name="Freeform 35"/>
              <p:cNvSpPr>
                <a:spLocks/>
              </p:cNvSpPr>
              <p:nvPr/>
            </p:nvSpPr>
            <p:spPr bwMode="auto">
              <a:xfrm>
                <a:off x="2174" y="4008"/>
                <a:ext cx="47" cy="6"/>
              </a:xfrm>
              <a:custGeom>
                <a:avLst/>
                <a:gdLst>
                  <a:gd name="T0" fmla="*/ 0 w 47"/>
                  <a:gd name="T1" fmla="*/ 6 h 6"/>
                  <a:gd name="T2" fmla="*/ 23 w 47"/>
                  <a:gd name="T3" fmla="*/ 0 h 6"/>
                  <a:gd name="T4" fmla="*/ 47 w 4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">
                    <a:moveTo>
                      <a:pt x="0" y="6"/>
                    </a:moveTo>
                    <a:lnTo>
                      <a:pt x="23" y="0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V="1">
                <a:off x="2221" y="4002"/>
                <a:ext cx="42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5" name="Line 37"/>
              <p:cNvSpPr>
                <a:spLocks noChangeShapeType="1"/>
              </p:cNvSpPr>
              <p:nvPr/>
            </p:nvSpPr>
            <p:spPr bwMode="auto">
              <a:xfrm flipV="1">
                <a:off x="2263" y="3990"/>
                <a:ext cx="42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6" name="Freeform 38"/>
              <p:cNvSpPr>
                <a:spLocks/>
              </p:cNvSpPr>
              <p:nvPr/>
            </p:nvSpPr>
            <p:spPr bwMode="auto">
              <a:xfrm>
                <a:off x="2305" y="3978"/>
                <a:ext cx="47" cy="12"/>
              </a:xfrm>
              <a:custGeom>
                <a:avLst/>
                <a:gdLst>
                  <a:gd name="T0" fmla="*/ 0 w 47"/>
                  <a:gd name="T1" fmla="*/ 12 h 12"/>
                  <a:gd name="T2" fmla="*/ 23 w 47"/>
                  <a:gd name="T3" fmla="*/ 6 h 12"/>
                  <a:gd name="T4" fmla="*/ 47 w 4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2">
                    <a:moveTo>
                      <a:pt x="0" y="12"/>
                    </a:moveTo>
                    <a:lnTo>
                      <a:pt x="23" y="6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V="1">
                <a:off x="2352" y="3960"/>
                <a:ext cx="42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V="1">
                <a:off x="2394" y="3942"/>
                <a:ext cx="42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09" name="Freeform 41"/>
              <p:cNvSpPr>
                <a:spLocks/>
              </p:cNvSpPr>
              <p:nvPr/>
            </p:nvSpPr>
            <p:spPr bwMode="auto">
              <a:xfrm>
                <a:off x="2436" y="3924"/>
                <a:ext cx="47" cy="18"/>
              </a:xfrm>
              <a:custGeom>
                <a:avLst/>
                <a:gdLst>
                  <a:gd name="T0" fmla="*/ 0 w 47"/>
                  <a:gd name="T1" fmla="*/ 18 h 18"/>
                  <a:gd name="T2" fmla="*/ 23 w 47"/>
                  <a:gd name="T3" fmla="*/ 12 h 18"/>
                  <a:gd name="T4" fmla="*/ 47 w 4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8">
                    <a:moveTo>
                      <a:pt x="0" y="18"/>
                    </a:moveTo>
                    <a:lnTo>
                      <a:pt x="23" y="12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0" name="Line 42"/>
              <p:cNvSpPr>
                <a:spLocks noChangeShapeType="1"/>
              </p:cNvSpPr>
              <p:nvPr/>
            </p:nvSpPr>
            <p:spPr bwMode="auto">
              <a:xfrm flipV="1">
                <a:off x="2483" y="3900"/>
                <a:ext cx="42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2525" y="3876"/>
                <a:ext cx="42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2" name="Freeform 44"/>
              <p:cNvSpPr>
                <a:spLocks/>
              </p:cNvSpPr>
              <p:nvPr/>
            </p:nvSpPr>
            <p:spPr bwMode="auto">
              <a:xfrm>
                <a:off x="2567" y="3846"/>
                <a:ext cx="46" cy="30"/>
              </a:xfrm>
              <a:custGeom>
                <a:avLst/>
                <a:gdLst>
                  <a:gd name="T0" fmla="*/ 0 w 46"/>
                  <a:gd name="T1" fmla="*/ 30 h 30"/>
                  <a:gd name="T2" fmla="*/ 23 w 46"/>
                  <a:gd name="T3" fmla="*/ 18 h 30"/>
                  <a:gd name="T4" fmla="*/ 46 w 4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0">
                    <a:moveTo>
                      <a:pt x="0" y="30"/>
                    </a:moveTo>
                    <a:lnTo>
                      <a:pt x="23" y="18"/>
                    </a:lnTo>
                    <a:lnTo>
                      <a:pt x="46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3" name="Line 45"/>
              <p:cNvSpPr>
                <a:spLocks noChangeShapeType="1"/>
              </p:cNvSpPr>
              <p:nvPr/>
            </p:nvSpPr>
            <p:spPr bwMode="auto">
              <a:xfrm flipV="1">
                <a:off x="2613" y="3816"/>
                <a:ext cx="42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4" name="Line 46"/>
              <p:cNvSpPr>
                <a:spLocks noChangeShapeType="1"/>
              </p:cNvSpPr>
              <p:nvPr/>
            </p:nvSpPr>
            <p:spPr bwMode="auto">
              <a:xfrm flipV="1">
                <a:off x="2655" y="3780"/>
                <a:ext cx="42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5" name="Freeform 47"/>
              <p:cNvSpPr>
                <a:spLocks/>
              </p:cNvSpPr>
              <p:nvPr/>
            </p:nvSpPr>
            <p:spPr bwMode="auto">
              <a:xfrm>
                <a:off x="2697" y="3744"/>
                <a:ext cx="47" cy="36"/>
              </a:xfrm>
              <a:custGeom>
                <a:avLst/>
                <a:gdLst>
                  <a:gd name="T0" fmla="*/ 0 w 47"/>
                  <a:gd name="T1" fmla="*/ 36 h 36"/>
                  <a:gd name="T2" fmla="*/ 24 w 47"/>
                  <a:gd name="T3" fmla="*/ 18 h 36"/>
                  <a:gd name="T4" fmla="*/ 47 w 47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6">
                    <a:moveTo>
                      <a:pt x="0" y="36"/>
                    </a:moveTo>
                    <a:lnTo>
                      <a:pt x="24" y="18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2744" y="3702"/>
                <a:ext cx="42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7" name="Line 49"/>
              <p:cNvSpPr>
                <a:spLocks noChangeShapeType="1"/>
              </p:cNvSpPr>
              <p:nvPr/>
            </p:nvSpPr>
            <p:spPr bwMode="auto">
              <a:xfrm flipV="1">
                <a:off x="2786" y="3660"/>
                <a:ext cx="42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8" name="Freeform 50"/>
              <p:cNvSpPr>
                <a:spLocks/>
              </p:cNvSpPr>
              <p:nvPr/>
            </p:nvSpPr>
            <p:spPr bwMode="auto">
              <a:xfrm>
                <a:off x="2828" y="3618"/>
                <a:ext cx="47" cy="42"/>
              </a:xfrm>
              <a:custGeom>
                <a:avLst/>
                <a:gdLst>
                  <a:gd name="T0" fmla="*/ 0 w 47"/>
                  <a:gd name="T1" fmla="*/ 42 h 42"/>
                  <a:gd name="T2" fmla="*/ 24 w 47"/>
                  <a:gd name="T3" fmla="*/ 24 h 42"/>
                  <a:gd name="T4" fmla="*/ 47 w 47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2">
                    <a:moveTo>
                      <a:pt x="0" y="42"/>
                    </a:moveTo>
                    <a:lnTo>
                      <a:pt x="24" y="24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2875" y="3570"/>
                <a:ext cx="42" cy="4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2917" y="3522"/>
                <a:ext cx="42" cy="4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1" name="Freeform 53"/>
              <p:cNvSpPr>
                <a:spLocks/>
              </p:cNvSpPr>
              <p:nvPr/>
            </p:nvSpPr>
            <p:spPr bwMode="auto">
              <a:xfrm>
                <a:off x="2959" y="3474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24 w 47"/>
                  <a:gd name="T3" fmla="*/ 24 h 48"/>
                  <a:gd name="T4" fmla="*/ 47 w 47"/>
                  <a:gd name="T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24" y="24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2" name="Line 54"/>
              <p:cNvSpPr>
                <a:spLocks noChangeShapeType="1"/>
              </p:cNvSpPr>
              <p:nvPr/>
            </p:nvSpPr>
            <p:spPr bwMode="auto">
              <a:xfrm flipV="1">
                <a:off x="3006" y="3426"/>
                <a:ext cx="42" cy="4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3" name="Freeform 55"/>
              <p:cNvSpPr>
                <a:spLocks/>
              </p:cNvSpPr>
              <p:nvPr/>
            </p:nvSpPr>
            <p:spPr bwMode="auto">
              <a:xfrm>
                <a:off x="3048" y="3372"/>
                <a:ext cx="42" cy="54"/>
              </a:xfrm>
              <a:custGeom>
                <a:avLst/>
                <a:gdLst>
                  <a:gd name="T0" fmla="*/ 0 w 42"/>
                  <a:gd name="T1" fmla="*/ 54 h 54"/>
                  <a:gd name="T2" fmla="*/ 19 w 42"/>
                  <a:gd name="T3" fmla="*/ 24 h 54"/>
                  <a:gd name="T4" fmla="*/ 42 w 42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54">
                    <a:moveTo>
                      <a:pt x="0" y="54"/>
                    </a:moveTo>
                    <a:lnTo>
                      <a:pt x="19" y="24"/>
                    </a:lnTo>
                    <a:lnTo>
                      <a:pt x="42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4" name="Freeform 56"/>
              <p:cNvSpPr>
                <a:spLocks/>
              </p:cNvSpPr>
              <p:nvPr/>
            </p:nvSpPr>
            <p:spPr bwMode="auto">
              <a:xfrm>
                <a:off x="3090" y="3324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23 w 47"/>
                  <a:gd name="T3" fmla="*/ 24 h 48"/>
                  <a:gd name="T4" fmla="*/ 47 w 47"/>
                  <a:gd name="T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23" y="24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5" name="Line 57"/>
              <p:cNvSpPr>
                <a:spLocks noChangeShapeType="1"/>
              </p:cNvSpPr>
              <p:nvPr/>
            </p:nvSpPr>
            <p:spPr bwMode="auto">
              <a:xfrm flipV="1">
                <a:off x="3137" y="3276"/>
                <a:ext cx="42" cy="4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6" name="Line 58"/>
              <p:cNvSpPr>
                <a:spLocks noChangeShapeType="1"/>
              </p:cNvSpPr>
              <p:nvPr/>
            </p:nvSpPr>
            <p:spPr bwMode="auto">
              <a:xfrm flipV="1">
                <a:off x="3179" y="3228"/>
                <a:ext cx="42" cy="4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7" name="Freeform 59"/>
              <p:cNvSpPr>
                <a:spLocks/>
              </p:cNvSpPr>
              <p:nvPr/>
            </p:nvSpPr>
            <p:spPr bwMode="auto">
              <a:xfrm>
                <a:off x="3221" y="3186"/>
                <a:ext cx="47" cy="42"/>
              </a:xfrm>
              <a:custGeom>
                <a:avLst/>
                <a:gdLst>
                  <a:gd name="T0" fmla="*/ 0 w 47"/>
                  <a:gd name="T1" fmla="*/ 42 h 42"/>
                  <a:gd name="T2" fmla="*/ 23 w 47"/>
                  <a:gd name="T3" fmla="*/ 18 h 42"/>
                  <a:gd name="T4" fmla="*/ 47 w 47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2">
                    <a:moveTo>
                      <a:pt x="0" y="42"/>
                    </a:moveTo>
                    <a:lnTo>
                      <a:pt x="23" y="18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3268" y="3144"/>
                <a:ext cx="42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29" name="Line 61"/>
              <p:cNvSpPr>
                <a:spLocks noChangeShapeType="1"/>
              </p:cNvSpPr>
              <p:nvPr/>
            </p:nvSpPr>
            <p:spPr bwMode="auto">
              <a:xfrm flipV="1">
                <a:off x="3310" y="3102"/>
                <a:ext cx="42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0" name="Freeform 62"/>
              <p:cNvSpPr>
                <a:spLocks/>
              </p:cNvSpPr>
              <p:nvPr/>
            </p:nvSpPr>
            <p:spPr bwMode="auto">
              <a:xfrm>
                <a:off x="3352" y="3066"/>
                <a:ext cx="46" cy="36"/>
              </a:xfrm>
              <a:custGeom>
                <a:avLst/>
                <a:gdLst>
                  <a:gd name="T0" fmla="*/ 0 w 46"/>
                  <a:gd name="T1" fmla="*/ 36 h 36"/>
                  <a:gd name="T2" fmla="*/ 23 w 46"/>
                  <a:gd name="T3" fmla="*/ 18 h 36"/>
                  <a:gd name="T4" fmla="*/ 46 w 46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6">
                    <a:moveTo>
                      <a:pt x="0" y="36"/>
                    </a:moveTo>
                    <a:lnTo>
                      <a:pt x="23" y="18"/>
                    </a:lnTo>
                    <a:lnTo>
                      <a:pt x="46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3398" y="3030"/>
                <a:ext cx="43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3441" y="3000"/>
                <a:ext cx="42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3" name="Freeform 65"/>
              <p:cNvSpPr>
                <a:spLocks/>
              </p:cNvSpPr>
              <p:nvPr/>
            </p:nvSpPr>
            <p:spPr bwMode="auto">
              <a:xfrm>
                <a:off x="3483" y="2970"/>
                <a:ext cx="46" cy="30"/>
              </a:xfrm>
              <a:custGeom>
                <a:avLst/>
                <a:gdLst>
                  <a:gd name="T0" fmla="*/ 0 w 46"/>
                  <a:gd name="T1" fmla="*/ 30 h 30"/>
                  <a:gd name="T2" fmla="*/ 23 w 46"/>
                  <a:gd name="T3" fmla="*/ 12 h 30"/>
                  <a:gd name="T4" fmla="*/ 46 w 4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0">
                    <a:moveTo>
                      <a:pt x="0" y="30"/>
                    </a:moveTo>
                    <a:lnTo>
                      <a:pt x="23" y="12"/>
                    </a:lnTo>
                    <a:lnTo>
                      <a:pt x="46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4" name="Line 66"/>
              <p:cNvSpPr>
                <a:spLocks noChangeShapeType="1"/>
              </p:cNvSpPr>
              <p:nvPr/>
            </p:nvSpPr>
            <p:spPr bwMode="auto">
              <a:xfrm flipV="1">
                <a:off x="3529" y="2946"/>
                <a:ext cx="42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3571" y="2922"/>
                <a:ext cx="42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6" name="Freeform 68"/>
              <p:cNvSpPr>
                <a:spLocks/>
              </p:cNvSpPr>
              <p:nvPr/>
            </p:nvSpPr>
            <p:spPr bwMode="auto">
              <a:xfrm>
                <a:off x="3613" y="2904"/>
                <a:ext cx="47" cy="18"/>
              </a:xfrm>
              <a:custGeom>
                <a:avLst/>
                <a:gdLst>
                  <a:gd name="T0" fmla="*/ 0 w 47"/>
                  <a:gd name="T1" fmla="*/ 18 h 18"/>
                  <a:gd name="T2" fmla="*/ 24 w 47"/>
                  <a:gd name="T3" fmla="*/ 6 h 18"/>
                  <a:gd name="T4" fmla="*/ 47 w 4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8">
                    <a:moveTo>
                      <a:pt x="0" y="18"/>
                    </a:moveTo>
                    <a:lnTo>
                      <a:pt x="24" y="6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7" name="Line 69"/>
              <p:cNvSpPr>
                <a:spLocks noChangeShapeType="1"/>
              </p:cNvSpPr>
              <p:nvPr/>
            </p:nvSpPr>
            <p:spPr bwMode="auto">
              <a:xfrm flipV="1">
                <a:off x="3660" y="2886"/>
                <a:ext cx="42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8" name="Line 70"/>
              <p:cNvSpPr>
                <a:spLocks noChangeShapeType="1"/>
              </p:cNvSpPr>
              <p:nvPr/>
            </p:nvSpPr>
            <p:spPr bwMode="auto">
              <a:xfrm flipV="1">
                <a:off x="3702" y="2868"/>
                <a:ext cx="42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39" name="Freeform 71"/>
              <p:cNvSpPr>
                <a:spLocks/>
              </p:cNvSpPr>
              <p:nvPr/>
            </p:nvSpPr>
            <p:spPr bwMode="auto">
              <a:xfrm>
                <a:off x="3744" y="2856"/>
                <a:ext cx="47" cy="12"/>
              </a:xfrm>
              <a:custGeom>
                <a:avLst/>
                <a:gdLst>
                  <a:gd name="T0" fmla="*/ 0 w 47"/>
                  <a:gd name="T1" fmla="*/ 12 h 12"/>
                  <a:gd name="T2" fmla="*/ 24 w 47"/>
                  <a:gd name="T3" fmla="*/ 6 h 12"/>
                  <a:gd name="T4" fmla="*/ 47 w 4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2">
                    <a:moveTo>
                      <a:pt x="0" y="12"/>
                    </a:moveTo>
                    <a:lnTo>
                      <a:pt x="24" y="6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0" name="Line 72"/>
              <p:cNvSpPr>
                <a:spLocks noChangeShapeType="1"/>
              </p:cNvSpPr>
              <p:nvPr/>
            </p:nvSpPr>
            <p:spPr bwMode="auto">
              <a:xfrm flipV="1">
                <a:off x="3791" y="2844"/>
                <a:ext cx="42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1" name="Line 73"/>
              <p:cNvSpPr>
                <a:spLocks noChangeShapeType="1"/>
              </p:cNvSpPr>
              <p:nvPr/>
            </p:nvSpPr>
            <p:spPr bwMode="auto">
              <a:xfrm flipV="1">
                <a:off x="3833" y="2838"/>
                <a:ext cx="42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2" name="Freeform 74"/>
              <p:cNvSpPr>
                <a:spLocks/>
              </p:cNvSpPr>
              <p:nvPr/>
            </p:nvSpPr>
            <p:spPr bwMode="auto">
              <a:xfrm>
                <a:off x="3875" y="2832"/>
                <a:ext cx="47" cy="6"/>
              </a:xfrm>
              <a:custGeom>
                <a:avLst/>
                <a:gdLst>
                  <a:gd name="T0" fmla="*/ 0 w 47"/>
                  <a:gd name="T1" fmla="*/ 6 h 6"/>
                  <a:gd name="T2" fmla="*/ 23 w 47"/>
                  <a:gd name="T3" fmla="*/ 0 h 6"/>
                  <a:gd name="T4" fmla="*/ 47 w 4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">
                    <a:moveTo>
                      <a:pt x="0" y="6"/>
                    </a:moveTo>
                    <a:lnTo>
                      <a:pt x="23" y="0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3" name="Line 75"/>
              <p:cNvSpPr>
                <a:spLocks noChangeShapeType="1"/>
              </p:cNvSpPr>
              <p:nvPr/>
            </p:nvSpPr>
            <p:spPr bwMode="auto">
              <a:xfrm flipV="1">
                <a:off x="3922" y="2826"/>
                <a:ext cx="42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4" name="Line 76"/>
              <p:cNvSpPr>
                <a:spLocks noChangeShapeType="1"/>
              </p:cNvSpPr>
              <p:nvPr/>
            </p:nvSpPr>
            <p:spPr bwMode="auto">
              <a:xfrm flipV="1">
                <a:off x="3964" y="2820"/>
                <a:ext cx="42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5" name="Freeform 77"/>
              <p:cNvSpPr>
                <a:spLocks/>
              </p:cNvSpPr>
              <p:nvPr/>
            </p:nvSpPr>
            <p:spPr bwMode="auto">
              <a:xfrm>
                <a:off x="4006" y="2814"/>
                <a:ext cx="47" cy="6"/>
              </a:xfrm>
              <a:custGeom>
                <a:avLst/>
                <a:gdLst>
                  <a:gd name="T0" fmla="*/ 0 w 47"/>
                  <a:gd name="T1" fmla="*/ 6 h 6"/>
                  <a:gd name="T2" fmla="*/ 23 w 47"/>
                  <a:gd name="T3" fmla="*/ 0 h 6"/>
                  <a:gd name="T4" fmla="*/ 47 w 4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">
                    <a:moveTo>
                      <a:pt x="0" y="6"/>
                    </a:moveTo>
                    <a:lnTo>
                      <a:pt x="23" y="0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>
                <a:off x="4053" y="2814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7" name="Freeform 79"/>
              <p:cNvSpPr>
                <a:spLocks/>
              </p:cNvSpPr>
              <p:nvPr/>
            </p:nvSpPr>
            <p:spPr bwMode="auto">
              <a:xfrm>
                <a:off x="4095" y="2808"/>
                <a:ext cx="42" cy="6"/>
              </a:xfrm>
              <a:custGeom>
                <a:avLst/>
                <a:gdLst>
                  <a:gd name="T0" fmla="*/ 0 w 42"/>
                  <a:gd name="T1" fmla="*/ 6 h 6"/>
                  <a:gd name="T2" fmla="*/ 18 w 42"/>
                  <a:gd name="T3" fmla="*/ 0 h 6"/>
                  <a:gd name="T4" fmla="*/ 42 w 4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">
                    <a:moveTo>
                      <a:pt x="0" y="6"/>
                    </a:moveTo>
                    <a:lnTo>
                      <a:pt x="18" y="0"/>
                    </a:lnTo>
                    <a:lnTo>
                      <a:pt x="42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8" name="Freeform 80"/>
              <p:cNvSpPr>
                <a:spLocks/>
              </p:cNvSpPr>
              <p:nvPr/>
            </p:nvSpPr>
            <p:spPr bwMode="auto">
              <a:xfrm>
                <a:off x="4137" y="2808"/>
                <a:ext cx="47" cy="1"/>
              </a:xfrm>
              <a:custGeom>
                <a:avLst/>
                <a:gdLst>
                  <a:gd name="T0" fmla="*/ 0 w 47"/>
                  <a:gd name="T1" fmla="*/ 23 w 47"/>
                  <a:gd name="T2" fmla="*/ 47 w 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7">
                    <a:moveTo>
                      <a:pt x="0" y="0"/>
                    </a:moveTo>
                    <a:lnTo>
                      <a:pt x="23" y="0"/>
                    </a:lnTo>
                    <a:lnTo>
                      <a:pt x="47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49" name="Line 81"/>
              <p:cNvSpPr>
                <a:spLocks noChangeShapeType="1"/>
              </p:cNvSpPr>
              <p:nvPr/>
            </p:nvSpPr>
            <p:spPr bwMode="auto">
              <a:xfrm>
                <a:off x="4184" y="2808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>
                <a:off x="4226" y="2808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51" name="Freeform 83"/>
              <p:cNvSpPr>
                <a:spLocks/>
              </p:cNvSpPr>
              <p:nvPr/>
            </p:nvSpPr>
            <p:spPr bwMode="auto">
              <a:xfrm>
                <a:off x="4268" y="2802"/>
                <a:ext cx="46" cy="6"/>
              </a:xfrm>
              <a:custGeom>
                <a:avLst/>
                <a:gdLst>
                  <a:gd name="T0" fmla="*/ 0 w 46"/>
                  <a:gd name="T1" fmla="*/ 6 h 6"/>
                  <a:gd name="T2" fmla="*/ 23 w 46"/>
                  <a:gd name="T3" fmla="*/ 0 h 6"/>
                  <a:gd name="T4" fmla="*/ 46 w 4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6">
                    <a:moveTo>
                      <a:pt x="0" y="6"/>
                    </a:moveTo>
                    <a:lnTo>
                      <a:pt x="23" y="0"/>
                    </a:lnTo>
                    <a:lnTo>
                      <a:pt x="46" y="0"/>
                    </a:ln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852" name="Line 84"/>
              <p:cNvSpPr>
                <a:spLocks noChangeShapeType="1"/>
              </p:cNvSpPr>
              <p:nvPr/>
            </p:nvSpPr>
            <p:spPr bwMode="auto">
              <a:xfrm>
                <a:off x="4314" y="2802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8853" name="Line 85"/>
            <p:cNvSpPr>
              <a:spLocks noChangeShapeType="1"/>
            </p:cNvSpPr>
            <p:nvPr/>
          </p:nvSpPr>
          <p:spPr bwMode="auto">
            <a:xfrm flipH="1" flipV="1">
              <a:off x="3456" y="3024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854" name="Line 86"/>
            <p:cNvSpPr>
              <a:spLocks noChangeShapeType="1"/>
            </p:cNvSpPr>
            <p:nvPr/>
          </p:nvSpPr>
          <p:spPr bwMode="auto">
            <a:xfrm flipV="1">
              <a:off x="3024" y="302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855" name="Line 87"/>
            <p:cNvSpPr>
              <a:spLocks noChangeShapeType="1"/>
            </p:cNvSpPr>
            <p:nvPr/>
          </p:nvSpPr>
          <p:spPr bwMode="auto">
            <a:xfrm flipV="1">
              <a:off x="2640" y="3840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8856" name="Line 88"/>
            <p:cNvSpPr>
              <a:spLocks noChangeShapeType="1"/>
            </p:cNvSpPr>
            <p:nvPr/>
          </p:nvSpPr>
          <p:spPr bwMode="auto">
            <a:xfrm flipH="1" flipV="1">
              <a:off x="2592" y="38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pic>
          <p:nvPicPr>
            <p:cNvPr id="288857" name="Picture 89" descr="lec14s2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4104"/>
              <a:ext cx="72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58" name="Picture 90" descr="lec14s2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" y="4086"/>
              <a:ext cx="299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59" name="Picture 91" descr="lec14s2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4080"/>
              <a:ext cx="36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60" name="Picture 92" descr="lec14s2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4080"/>
              <a:ext cx="36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61" name="Picture 93" descr="lec14s2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" y="4104"/>
              <a:ext cx="29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62" name="Picture 94" descr="lec14s2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216"/>
              <a:ext cx="371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63" name="Picture 95" descr="lec14s2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080"/>
              <a:ext cx="112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88864" name="Picture 96" descr="lec14s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48088"/>
            <a:ext cx="1520825" cy="333375"/>
          </a:xfrm>
          <a:prstGeom prst="rect">
            <a:avLst/>
          </a:prstGeom>
          <a:solidFill>
            <a:srgbClr val="D9E2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88865" name="Group 97"/>
          <p:cNvGrpSpPr>
            <a:grpSpLocks/>
          </p:cNvGrpSpPr>
          <p:nvPr/>
        </p:nvGrpSpPr>
        <p:grpSpPr bwMode="auto">
          <a:xfrm>
            <a:off x="3003550" y="4251325"/>
            <a:ext cx="5138738" cy="1943100"/>
            <a:chOff x="1255" y="1305"/>
            <a:chExt cx="3561" cy="1305"/>
          </a:xfrm>
        </p:grpSpPr>
        <p:pic>
          <p:nvPicPr>
            <p:cNvPr id="288866" name="Picture 98" descr="lec14s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9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680"/>
              <a:ext cx="335" cy="185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8867" name="Line 99"/>
            <p:cNvSpPr>
              <a:spLocks noChangeShapeType="1"/>
            </p:cNvSpPr>
            <p:nvPr/>
          </p:nvSpPr>
          <p:spPr bwMode="auto">
            <a:xfrm flipV="1">
              <a:off x="3031" y="1439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68" name="Line 100"/>
            <p:cNvSpPr>
              <a:spLocks noChangeShapeType="1"/>
            </p:cNvSpPr>
            <p:nvPr/>
          </p:nvSpPr>
          <p:spPr bwMode="auto">
            <a:xfrm>
              <a:off x="3022" y="2447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69" name="Line 101"/>
            <p:cNvSpPr>
              <a:spLocks noChangeShapeType="1"/>
            </p:cNvSpPr>
            <p:nvPr/>
          </p:nvSpPr>
          <p:spPr bwMode="auto">
            <a:xfrm>
              <a:off x="2974" y="211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70" name="Line 102"/>
            <p:cNvSpPr>
              <a:spLocks noChangeShapeType="1"/>
            </p:cNvSpPr>
            <p:nvPr/>
          </p:nvSpPr>
          <p:spPr bwMode="auto">
            <a:xfrm flipV="1">
              <a:off x="3456" y="196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871" name="Line 103"/>
            <p:cNvSpPr>
              <a:spLocks noChangeShapeType="1"/>
            </p:cNvSpPr>
            <p:nvPr/>
          </p:nvSpPr>
          <p:spPr bwMode="auto">
            <a:xfrm flipV="1">
              <a:off x="388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872" name="Line 104"/>
            <p:cNvSpPr>
              <a:spLocks noChangeShapeType="1"/>
            </p:cNvSpPr>
            <p:nvPr/>
          </p:nvSpPr>
          <p:spPr bwMode="auto">
            <a:xfrm flipH="1">
              <a:off x="1255" y="2447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8873" name="Picture 105" descr="lec14s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0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1305"/>
              <a:ext cx="324" cy="288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74" name="Picture 106" descr="lec14s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1600"/>
              <a:ext cx="348" cy="288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75" name="Picture 107" descr="lec14s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68"/>
              <a:ext cx="348" cy="288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8876" name="Line 108"/>
            <p:cNvSpPr>
              <a:spLocks noChangeShapeType="1"/>
            </p:cNvSpPr>
            <p:nvPr/>
          </p:nvSpPr>
          <p:spPr bwMode="auto">
            <a:xfrm flipH="1">
              <a:off x="3056" y="1449"/>
              <a:ext cx="219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877" name="Line 109"/>
            <p:cNvSpPr>
              <a:spLocks noChangeShapeType="1"/>
            </p:cNvSpPr>
            <p:nvPr/>
          </p:nvSpPr>
          <p:spPr bwMode="auto">
            <a:xfrm flipH="1">
              <a:off x="3456" y="1719"/>
              <a:ext cx="276" cy="2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878" name="Line 110"/>
            <p:cNvSpPr>
              <a:spLocks noChangeShapeType="1"/>
            </p:cNvSpPr>
            <p:nvPr/>
          </p:nvSpPr>
          <p:spPr bwMode="auto">
            <a:xfrm flipH="1">
              <a:off x="3936" y="2112"/>
              <a:ext cx="282" cy="1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88879" name="Picture 111" descr="lec14s2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520"/>
              <a:ext cx="72" cy="90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80" name="Picture 112" descr="lec14s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02"/>
              <a:ext cx="299" cy="108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8881" name="Picture 113" descr="lec14s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96"/>
              <a:ext cx="360" cy="114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288882" name="Group 114"/>
            <p:cNvGrpSpPr>
              <a:grpSpLocks/>
            </p:cNvGrpSpPr>
            <p:nvPr/>
          </p:nvGrpSpPr>
          <p:grpSpPr bwMode="auto">
            <a:xfrm>
              <a:off x="1728" y="1632"/>
              <a:ext cx="2592" cy="816"/>
              <a:chOff x="1872" y="1719"/>
              <a:chExt cx="2592" cy="1326"/>
            </a:xfrm>
          </p:grpSpPr>
          <p:sp>
            <p:nvSpPr>
              <p:cNvPr id="288883" name="Line 115"/>
              <p:cNvSpPr>
                <a:spLocks noChangeShapeType="1"/>
              </p:cNvSpPr>
              <p:nvPr/>
            </p:nvSpPr>
            <p:spPr bwMode="auto">
              <a:xfrm flipV="1">
                <a:off x="1872" y="3039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4" name="Line 116"/>
              <p:cNvSpPr>
                <a:spLocks noChangeShapeType="1"/>
              </p:cNvSpPr>
              <p:nvPr/>
            </p:nvSpPr>
            <p:spPr bwMode="auto">
              <a:xfrm>
                <a:off x="1896" y="3039"/>
                <a:ext cx="18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5" name="Freeform 117"/>
              <p:cNvSpPr>
                <a:spLocks/>
              </p:cNvSpPr>
              <p:nvPr/>
            </p:nvSpPr>
            <p:spPr bwMode="auto">
              <a:xfrm>
                <a:off x="1914" y="303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12 w 24"/>
                  <a:gd name="T3" fmla="*/ 0 h 6"/>
                  <a:gd name="T4" fmla="*/ 24 w 2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12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>
                <a:off x="1938" y="3033"/>
                <a:ext cx="18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 flipV="1">
                <a:off x="1956" y="3027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8" name="Line 120"/>
              <p:cNvSpPr>
                <a:spLocks noChangeShapeType="1"/>
              </p:cNvSpPr>
              <p:nvPr/>
            </p:nvSpPr>
            <p:spPr bwMode="auto">
              <a:xfrm flipV="1">
                <a:off x="1980" y="3021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9" name="Line 121"/>
              <p:cNvSpPr>
                <a:spLocks noChangeShapeType="1"/>
              </p:cNvSpPr>
              <p:nvPr/>
            </p:nvSpPr>
            <p:spPr bwMode="auto">
              <a:xfrm flipV="1">
                <a:off x="2004" y="3015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0" name="Freeform 122"/>
              <p:cNvSpPr>
                <a:spLocks/>
              </p:cNvSpPr>
              <p:nvPr/>
            </p:nvSpPr>
            <p:spPr bwMode="auto">
              <a:xfrm>
                <a:off x="2022" y="3009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12 w 24"/>
                  <a:gd name="T3" fmla="*/ 0 h 6"/>
                  <a:gd name="T4" fmla="*/ 24 w 2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12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1" name="Line 123"/>
              <p:cNvSpPr>
                <a:spLocks noChangeShapeType="1"/>
              </p:cNvSpPr>
              <p:nvPr/>
            </p:nvSpPr>
            <p:spPr bwMode="auto">
              <a:xfrm flipV="1">
                <a:off x="2046" y="3003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2" name="Line 124"/>
              <p:cNvSpPr>
                <a:spLocks noChangeShapeType="1"/>
              </p:cNvSpPr>
              <p:nvPr/>
            </p:nvSpPr>
            <p:spPr bwMode="auto">
              <a:xfrm flipV="1">
                <a:off x="2064" y="2997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3" name="Line 125"/>
              <p:cNvSpPr>
                <a:spLocks noChangeShapeType="1"/>
              </p:cNvSpPr>
              <p:nvPr/>
            </p:nvSpPr>
            <p:spPr bwMode="auto">
              <a:xfrm flipV="1">
                <a:off x="2088" y="2991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4" name="Line 126"/>
              <p:cNvSpPr>
                <a:spLocks noChangeShapeType="1"/>
              </p:cNvSpPr>
              <p:nvPr/>
            </p:nvSpPr>
            <p:spPr bwMode="auto">
              <a:xfrm flipV="1">
                <a:off x="2112" y="2985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5" name="Freeform 127"/>
              <p:cNvSpPr>
                <a:spLocks/>
              </p:cNvSpPr>
              <p:nvPr/>
            </p:nvSpPr>
            <p:spPr bwMode="auto">
              <a:xfrm>
                <a:off x="2130" y="2973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6 h 12"/>
                  <a:gd name="T4" fmla="*/ 24 w 2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6" name="Line 128"/>
              <p:cNvSpPr>
                <a:spLocks noChangeShapeType="1"/>
              </p:cNvSpPr>
              <p:nvPr/>
            </p:nvSpPr>
            <p:spPr bwMode="auto">
              <a:xfrm flipV="1">
                <a:off x="2154" y="2961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7" name="Line 129"/>
              <p:cNvSpPr>
                <a:spLocks noChangeShapeType="1"/>
              </p:cNvSpPr>
              <p:nvPr/>
            </p:nvSpPr>
            <p:spPr bwMode="auto">
              <a:xfrm flipV="1">
                <a:off x="2172" y="2949"/>
                <a:ext cx="24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8" name="Line 130"/>
              <p:cNvSpPr>
                <a:spLocks noChangeShapeType="1"/>
              </p:cNvSpPr>
              <p:nvPr/>
            </p:nvSpPr>
            <p:spPr bwMode="auto">
              <a:xfrm flipV="1">
                <a:off x="2196" y="2937"/>
                <a:ext cx="24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9" name="Line 131"/>
              <p:cNvSpPr>
                <a:spLocks noChangeShapeType="1"/>
              </p:cNvSpPr>
              <p:nvPr/>
            </p:nvSpPr>
            <p:spPr bwMode="auto">
              <a:xfrm flipV="1">
                <a:off x="2220" y="2925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0" name="Freeform 132"/>
              <p:cNvSpPr>
                <a:spLocks/>
              </p:cNvSpPr>
              <p:nvPr/>
            </p:nvSpPr>
            <p:spPr bwMode="auto">
              <a:xfrm>
                <a:off x="2238" y="2907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12 w 24"/>
                  <a:gd name="T3" fmla="*/ 6 h 18"/>
                  <a:gd name="T4" fmla="*/ 24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12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1" name="Line 133"/>
              <p:cNvSpPr>
                <a:spLocks noChangeShapeType="1"/>
              </p:cNvSpPr>
              <p:nvPr/>
            </p:nvSpPr>
            <p:spPr bwMode="auto">
              <a:xfrm flipV="1">
                <a:off x="2262" y="2895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2" name="Line 134"/>
              <p:cNvSpPr>
                <a:spLocks noChangeShapeType="1"/>
              </p:cNvSpPr>
              <p:nvPr/>
            </p:nvSpPr>
            <p:spPr bwMode="auto">
              <a:xfrm flipV="1">
                <a:off x="2280" y="2877"/>
                <a:ext cx="24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3" name="Line 135"/>
              <p:cNvSpPr>
                <a:spLocks noChangeShapeType="1"/>
              </p:cNvSpPr>
              <p:nvPr/>
            </p:nvSpPr>
            <p:spPr bwMode="auto">
              <a:xfrm flipV="1">
                <a:off x="2304" y="2859"/>
                <a:ext cx="24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4" name="Freeform 136"/>
              <p:cNvSpPr>
                <a:spLocks/>
              </p:cNvSpPr>
              <p:nvPr/>
            </p:nvSpPr>
            <p:spPr bwMode="auto">
              <a:xfrm>
                <a:off x="2328" y="2835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6 w 18"/>
                  <a:gd name="T3" fmla="*/ 12 h 24"/>
                  <a:gd name="T4" fmla="*/ 18 w 18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5" name="Freeform 137"/>
              <p:cNvSpPr>
                <a:spLocks/>
              </p:cNvSpPr>
              <p:nvPr/>
            </p:nvSpPr>
            <p:spPr bwMode="auto">
              <a:xfrm>
                <a:off x="2346" y="2817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12 w 24"/>
                  <a:gd name="T3" fmla="*/ 6 h 18"/>
                  <a:gd name="T4" fmla="*/ 24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12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6" name="Line 138"/>
              <p:cNvSpPr>
                <a:spLocks noChangeShapeType="1"/>
              </p:cNvSpPr>
              <p:nvPr/>
            </p:nvSpPr>
            <p:spPr bwMode="auto">
              <a:xfrm flipV="1">
                <a:off x="2370" y="2793"/>
                <a:ext cx="18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7" name="Line 139"/>
              <p:cNvSpPr>
                <a:spLocks noChangeShapeType="1"/>
              </p:cNvSpPr>
              <p:nvPr/>
            </p:nvSpPr>
            <p:spPr bwMode="auto">
              <a:xfrm flipV="1">
                <a:off x="2388" y="2769"/>
                <a:ext cx="24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8" name="Line 140"/>
              <p:cNvSpPr>
                <a:spLocks noChangeShapeType="1"/>
              </p:cNvSpPr>
              <p:nvPr/>
            </p:nvSpPr>
            <p:spPr bwMode="auto">
              <a:xfrm flipV="1">
                <a:off x="2412" y="2745"/>
                <a:ext cx="24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9" name="Line 141"/>
              <p:cNvSpPr>
                <a:spLocks noChangeShapeType="1"/>
              </p:cNvSpPr>
              <p:nvPr/>
            </p:nvSpPr>
            <p:spPr bwMode="auto">
              <a:xfrm flipV="1">
                <a:off x="2436" y="2715"/>
                <a:ext cx="18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0" name="Freeform 142"/>
              <p:cNvSpPr>
                <a:spLocks/>
              </p:cNvSpPr>
              <p:nvPr/>
            </p:nvSpPr>
            <p:spPr bwMode="auto">
              <a:xfrm>
                <a:off x="2454" y="2685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12 w 24"/>
                  <a:gd name="T3" fmla="*/ 12 h 30"/>
                  <a:gd name="T4" fmla="*/ 24 w 24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12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1" name="Line 143"/>
              <p:cNvSpPr>
                <a:spLocks noChangeShapeType="1"/>
              </p:cNvSpPr>
              <p:nvPr/>
            </p:nvSpPr>
            <p:spPr bwMode="auto">
              <a:xfrm flipV="1">
                <a:off x="2478" y="2655"/>
                <a:ext cx="18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2" name="Line 144"/>
              <p:cNvSpPr>
                <a:spLocks noChangeShapeType="1"/>
              </p:cNvSpPr>
              <p:nvPr/>
            </p:nvSpPr>
            <p:spPr bwMode="auto">
              <a:xfrm flipV="1">
                <a:off x="2496" y="2625"/>
                <a:ext cx="24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3" name="Line 145"/>
              <p:cNvSpPr>
                <a:spLocks noChangeShapeType="1"/>
              </p:cNvSpPr>
              <p:nvPr/>
            </p:nvSpPr>
            <p:spPr bwMode="auto">
              <a:xfrm flipV="1">
                <a:off x="2520" y="2589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4" name="Line 146"/>
              <p:cNvSpPr>
                <a:spLocks noChangeShapeType="1"/>
              </p:cNvSpPr>
              <p:nvPr/>
            </p:nvSpPr>
            <p:spPr bwMode="auto">
              <a:xfrm flipV="1">
                <a:off x="2544" y="2553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5" name="Freeform 147"/>
              <p:cNvSpPr>
                <a:spLocks/>
              </p:cNvSpPr>
              <p:nvPr/>
            </p:nvSpPr>
            <p:spPr bwMode="auto">
              <a:xfrm>
                <a:off x="2562" y="2523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12 w 24"/>
                  <a:gd name="T3" fmla="*/ 18 h 30"/>
                  <a:gd name="T4" fmla="*/ 24 w 24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12" y="1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6" name="Freeform 148"/>
              <p:cNvSpPr>
                <a:spLocks/>
              </p:cNvSpPr>
              <p:nvPr/>
            </p:nvSpPr>
            <p:spPr bwMode="auto">
              <a:xfrm>
                <a:off x="2586" y="2481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6 w 18"/>
                  <a:gd name="T3" fmla="*/ 24 h 42"/>
                  <a:gd name="T4" fmla="*/ 18 w 18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0" y="42"/>
                    </a:moveTo>
                    <a:lnTo>
                      <a:pt x="6" y="24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7" name="Line 149"/>
              <p:cNvSpPr>
                <a:spLocks noChangeShapeType="1"/>
              </p:cNvSpPr>
              <p:nvPr/>
            </p:nvSpPr>
            <p:spPr bwMode="auto">
              <a:xfrm flipV="1">
                <a:off x="2604" y="2445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8" name="Line 150"/>
              <p:cNvSpPr>
                <a:spLocks noChangeShapeType="1"/>
              </p:cNvSpPr>
              <p:nvPr/>
            </p:nvSpPr>
            <p:spPr bwMode="auto">
              <a:xfrm flipV="1">
                <a:off x="2628" y="2409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9" name="Line 151"/>
              <p:cNvSpPr>
                <a:spLocks noChangeShapeType="1"/>
              </p:cNvSpPr>
              <p:nvPr/>
            </p:nvSpPr>
            <p:spPr bwMode="auto">
              <a:xfrm flipV="1">
                <a:off x="2652" y="2367"/>
                <a:ext cx="18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0" name="Freeform 152"/>
              <p:cNvSpPr>
                <a:spLocks/>
              </p:cNvSpPr>
              <p:nvPr/>
            </p:nvSpPr>
            <p:spPr bwMode="auto">
              <a:xfrm>
                <a:off x="2670" y="2325"/>
                <a:ext cx="24" cy="42"/>
              </a:xfrm>
              <a:custGeom>
                <a:avLst/>
                <a:gdLst>
                  <a:gd name="T0" fmla="*/ 0 w 24"/>
                  <a:gd name="T1" fmla="*/ 42 h 42"/>
                  <a:gd name="T2" fmla="*/ 12 w 24"/>
                  <a:gd name="T3" fmla="*/ 18 h 42"/>
                  <a:gd name="T4" fmla="*/ 24 w 24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2">
                    <a:moveTo>
                      <a:pt x="0" y="42"/>
                    </a:moveTo>
                    <a:lnTo>
                      <a:pt x="12" y="1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1" name="Line 153"/>
              <p:cNvSpPr>
                <a:spLocks noChangeShapeType="1"/>
              </p:cNvSpPr>
              <p:nvPr/>
            </p:nvSpPr>
            <p:spPr bwMode="auto">
              <a:xfrm flipV="1">
                <a:off x="2694" y="2289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2" name="Line 154"/>
              <p:cNvSpPr>
                <a:spLocks noChangeShapeType="1"/>
              </p:cNvSpPr>
              <p:nvPr/>
            </p:nvSpPr>
            <p:spPr bwMode="auto">
              <a:xfrm flipV="1">
                <a:off x="2712" y="2247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3" name="Line 155"/>
              <p:cNvSpPr>
                <a:spLocks noChangeShapeType="1"/>
              </p:cNvSpPr>
              <p:nvPr/>
            </p:nvSpPr>
            <p:spPr bwMode="auto">
              <a:xfrm flipV="1">
                <a:off x="2736" y="2205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4" name="Line 156"/>
              <p:cNvSpPr>
                <a:spLocks noChangeShapeType="1"/>
              </p:cNvSpPr>
              <p:nvPr/>
            </p:nvSpPr>
            <p:spPr bwMode="auto">
              <a:xfrm flipV="1">
                <a:off x="2760" y="2169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5" name="Freeform 157"/>
              <p:cNvSpPr>
                <a:spLocks/>
              </p:cNvSpPr>
              <p:nvPr/>
            </p:nvSpPr>
            <p:spPr bwMode="auto">
              <a:xfrm>
                <a:off x="2778" y="2127"/>
                <a:ext cx="24" cy="42"/>
              </a:xfrm>
              <a:custGeom>
                <a:avLst/>
                <a:gdLst>
                  <a:gd name="T0" fmla="*/ 0 w 24"/>
                  <a:gd name="T1" fmla="*/ 42 h 42"/>
                  <a:gd name="T2" fmla="*/ 12 w 24"/>
                  <a:gd name="T3" fmla="*/ 24 h 42"/>
                  <a:gd name="T4" fmla="*/ 24 w 24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2">
                    <a:moveTo>
                      <a:pt x="0" y="42"/>
                    </a:moveTo>
                    <a:lnTo>
                      <a:pt x="12" y="2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6" name="Line 158"/>
              <p:cNvSpPr>
                <a:spLocks noChangeShapeType="1"/>
              </p:cNvSpPr>
              <p:nvPr/>
            </p:nvSpPr>
            <p:spPr bwMode="auto">
              <a:xfrm flipV="1">
                <a:off x="2802" y="2085"/>
                <a:ext cx="18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7" name="Line 159"/>
              <p:cNvSpPr>
                <a:spLocks noChangeShapeType="1"/>
              </p:cNvSpPr>
              <p:nvPr/>
            </p:nvSpPr>
            <p:spPr bwMode="auto">
              <a:xfrm flipV="1">
                <a:off x="2820" y="2049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8" name="Line 160"/>
              <p:cNvSpPr>
                <a:spLocks noChangeShapeType="1"/>
              </p:cNvSpPr>
              <p:nvPr/>
            </p:nvSpPr>
            <p:spPr bwMode="auto">
              <a:xfrm flipV="1">
                <a:off x="2844" y="2013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9" name="Line 161"/>
              <p:cNvSpPr>
                <a:spLocks noChangeShapeType="1"/>
              </p:cNvSpPr>
              <p:nvPr/>
            </p:nvSpPr>
            <p:spPr bwMode="auto">
              <a:xfrm flipV="1">
                <a:off x="2868" y="1977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0" name="Freeform 162"/>
              <p:cNvSpPr>
                <a:spLocks/>
              </p:cNvSpPr>
              <p:nvPr/>
            </p:nvSpPr>
            <p:spPr bwMode="auto">
              <a:xfrm>
                <a:off x="2886" y="1941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2 w 24"/>
                  <a:gd name="T3" fmla="*/ 18 h 36"/>
                  <a:gd name="T4" fmla="*/ 24 w 24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2" y="1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1" name="Line 163"/>
              <p:cNvSpPr>
                <a:spLocks noChangeShapeType="1"/>
              </p:cNvSpPr>
              <p:nvPr/>
            </p:nvSpPr>
            <p:spPr bwMode="auto">
              <a:xfrm flipV="1">
                <a:off x="2910" y="1911"/>
                <a:ext cx="18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2" name="Line 164"/>
              <p:cNvSpPr>
                <a:spLocks noChangeShapeType="1"/>
              </p:cNvSpPr>
              <p:nvPr/>
            </p:nvSpPr>
            <p:spPr bwMode="auto">
              <a:xfrm flipV="1">
                <a:off x="2928" y="1881"/>
                <a:ext cx="24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3" name="Line 165"/>
              <p:cNvSpPr>
                <a:spLocks noChangeShapeType="1"/>
              </p:cNvSpPr>
              <p:nvPr/>
            </p:nvSpPr>
            <p:spPr bwMode="auto">
              <a:xfrm flipV="1">
                <a:off x="2952" y="1851"/>
                <a:ext cx="24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4" name="Line 166"/>
              <p:cNvSpPr>
                <a:spLocks noChangeShapeType="1"/>
              </p:cNvSpPr>
              <p:nvPr/>
            </p:nvSpPr>
            <p:spPr bwMode="auto">
              <a:xfrm flipV="1">
                <a:off x="2976" y="1827"/>
                <a:ext cx="18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5" name="Freeform 167"/>
              <p:cNvSpPr>
                <a:spLocks/>
              </p:cNvSpPr>
              <p:nvPr/>
            </p:nvSpPr>
            <p:spPr bwMode="auto">
              <a:xfrm>
                <a:off x="2994" y="180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2 w 24"/>
                  <a:gd name="T3" fmla="*/ 12 h 24"/>
                  <a:gd name="T4" fmla="*/ 24 w 24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2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6" name="Line 168"/>
              <p:cNvSpPr>
                <a:spLocks noChangeShapeType="1"/>
              </p:cNvSpPr>
              <p:nvPr/>
            </p:nvSpPr>
            <p:spPr bwMode="auto">
              <a:xfrm flipV="1">
                <a:off x="3018" y="1779"/>
                <a:ext cx="18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7" name="Line 169"/>
              <p:cNvSpPr>
                <a:spLocks noChangeShapeType="1"/>
              </p:cNvSpPr>
              <p:nvPr/>
            </p:nvSpPr>
            <p:spPr bwMode="auto">
              <a:xfrm flipV="1">
                <a:off x="3036" y="1761"/>
                <a:ext cx="24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8" name="Line 170"/>
              <p:cNvSpPr>
                <a:spLocks noChangeShapeType="1"/>
              </p:cNvSpPr>
              <p:nvPr/>
            </p:nvSpPr>
            <p:spPr bwMode="auto">
              <a:xfrm flipV="1">
                <a:off x="3060" y="1749"/>
                <a:ext cx="24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9" name="Line 171"/>
              <p:cNvSpPr>
                <a:spLocks noChangeShapeType="1"/>
              </p:cNvSpPr>
              <p:nvPr/>
            </p:nvSpPr>
            <p:spPr bwMode="auto">
              <a:xfrm flipV="1">
                <a:off x="3084" y="1737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0" name="Freeform 172"/>
              <p:cNvSpPr>
                <a:spLocks/>
              </p:cNvSpPr>
              <p:nvPr/>
            </p:nvSpPr>
            <p:spPr bwMode="auto">
              <a:xfrm>
                <a:off x="3102" y="173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12 w 24"/>
                  <a:gd name="T3" fmla="*/ 0 h 6"/>
                  <a:gd name="T4" fmla="*/ 24 w 2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12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1" name="Line 173"/>
              <p:cNvSpPr>
                <a:spLocks noChangeShapeType="1"/>
              </p:cNvSpPr>
              <p:nvPr/>
            </p:nvSpPr>
            <p:spPr bwMode="auto">
              <a:xfrm flipV="1">
                <a:off x="3126" y="1725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2" name="Freeform 174"/>
              <p:cNvSpPr>
                <a:spLocks/>
              </p:cNvSpPr>
              <p:nvPr/>
            </p:nvSpPr>
            <p:spPr bwMode="auto">
              <a:xfrm>
                <a:off x="3144" y="1719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12 w 24"/>
                  <a:gd name="T3" fmla="*/ 0 h 6"/>
                  <a:gd name="T4" fmla="*/ 24 w 2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12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3" name="Freeform 175"/>
              <p:cNvSpPr>
                <a:spLocks/>
              </p:cNvSpPr>
              <p:nvPr/>
            </p:nvSpPr>
            <p:spPr bwMode="auto">
              <a:xfrm>
                <a:off x="3168" y="1719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2 w 24"/>
                  <a:gd name="T3" fmla="*/ 0 h 6"/>
                  <a:gd name="T4" fmla="*/ 24 w 2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2" y="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4" name="Line 176"/>
              <p:cNvSpPr>
                <a:spLocks noChangeShapeType="1"/>
              </p:cNvSpPr>
              <p:nvPr/>
            </p:nvSpPr>
            <p:spPr bwMode="auto">
              <a:xfrm>
                <a:off x="3192" y="1725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5" name="Freeform 177"/>
              <p:cNvSpPr>
                <a:spLocks/>
              </p:cNvSpPr>
              <p:nvPr/>
            </p:nvSpPr>
            <p:spPr bwMode="auto">
              <a:xfrm>
                <a:off x="3210" y="173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2 w 24"/>
                  <a:gd name="T3" fmla="*/ 0 h 6"/>
                  <a:gd name="T4" fmla="*/ 24 w 2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2" y="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6" name="Line 178"/>
              <p:cNvSpPr>
                <a:spLocks noChangeShapeType="1"/>
              </p:cNvSpPr>
              <p:nvPr/>
            </p:nvSpPr>
            <p:spPr bwMode="auto">
              <a:xfrm>
                <a:off x="3234" y="1737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7" name="Line 179"/>
              <p:cNvSpPr>
                <a:spLocks noChangeShapeType="1"/>
              </p:cNvSpPr>
              <p:nvPr/>
            </p:nvSpPr>
            <p:spPr bwMode="auto">
              <a:xfrm>
                <a:off x="3252" y="1749"/>
                <a:ext cx="24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8" name="Line 180"/>
              <p:cNvSpPr>
                <a:spLocks noChangeShapeType="1"/>
              </p:cNvSpPr>
              <p:nvPr/>
            </p:nvSpPr>
            <p:spPr bwMode="auto">
              <a:xfrm>
                <a:off x="3276" y="1761"/>
                <a:ext cx="24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9" name="Line 181"/>
              <p:cNvSpPr>
                <a:spLocks noChangeShapeType="1"/>
              </p:cNvSpPr>
              <p:nvPr/>
            </p:nvSpPr>
            <p:spPr bwMode="auto">
              <a:xfrm>
                <a:off x="3300" y="1779"/>
                <a:ext cx="18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0" name="Freeform 182"/>
              <p:cNvSpPr>
                <a:spLocks/>
              </p:cNvSpPr>
              <p:nvPr/>
            </p:nvSpPr>
            <p:spPr bwMode="auto">
              <a:xfrm>
                <a:off x="3318" y="1803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12 h 24"/>
                  <a:gd name="T4" fmla="*/ 24 w 2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1" name="Line 183"/>
              <p:cNvSpPr>
                <a:spLocks noChangeShapeType="1"/>
              </p:cNvSpPr>
              <p:nvPr/>
            </p:nvSpPr>
            <p:spPr bwMode="auto">
              <a:xfrm>
                <a:off x="3342" y="1827"/>
                <a:ext cx="18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2" name="Line 184"/>
              <p:cNvSpPr>
                <a:spLocks noChangeShapeType="1"/>
              </p:cNvSpPr>
              <p:nvPr/>
            </p:nvSpPr>
            <p:spPr bwMode="auto">
              <a:xfrm>
                <a:off x="3360" y="1851"/>
                <a:ext cx="24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3" name="Line 185"/>
              <p:cNvSpPr>
                <a:spLocks noChangeShapeType="1"/>
              </p:cNvSpPr>
              <p:nvPr/>
            </p:nvSpPr>
            <p:spPr bwMode="auto">
              <a:xfrm>
                <a:off x="3384" y="1881"/>
                <a:ext cx="24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4" name="Line 186"/>
              <p:cNvSpPr>
                <a:spLocks noChangeShapeType="1"/>
              </p:cNvSpPr>
              <p:nvPr/>
            </p:nvSpPr>
            <p:spPr bwMode="auto">
              <a:xfrm>
                <a:off x="3408" y="1911"/>
                <a:ext cx="18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5" name="Freeform 187"/>
              <p:cNvSpPr>
                <a:spLocks/>
              </p:cNvSpPr>
              <p:nvPr/>
            </p:nvSpPr>
            <p:spPr bwMode="auto">
              <a:xfrm>
                <a:off x="3426" y="1941"/>
                <a:ext cx="24" cy="36"/>
              </a:xfrm>
              <a:custGeom>
                <a:avLst/>
                <a:gdLst>
                  <a:gd name="T0" fmla="*/ 0 w 24"/>
                  <a:gd name="T1" fmla="*/ 0 h 36"/>
                  <a:gd name="T2" fmla="*/ 12 w 24"/>
                  <a:gd name="T3" fmla="*/ 18 h 36"/>
                  <a:gd name="T4" fmla="*/ 24 w 2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0"/>
                    </a:moveTo>
                    <a:lnTo>
                      <a:pt x="12" y="18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6" name="Line 188"/>
              <p:cNvSpPr>
                <a:spLocks noChangeShapeType="1"/>
              </p:cNvSpPr>
              <p:nvPr/>
            </p:nvSpPr>
            <p:spPr bwMode="auto">
              <a:xfrm>
                <a:off x="3450" y="1977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7" name="Line 189"/>
              <p:cNvSpPr>
                <a:spLocks noChangeShapeType="1"/>
              </p:cNvSpPr>
              <p:nvPr/>
            </p:nvSpPr>
            <p:spPr bwMode="auto">
              <a:xfrm>
                <a:off x="3468" y="2013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8" name="Line 190"/>
              <p:cNvSpPr>
                <a:spLocks noChangeShapeType="1"/>
              </p:cNvSpPr>
              <p:nvPr/>
            </p:nvSpPr>
            <p:spPr bwMode="auto">
              <a:xfrm>
                <a:off x="3492" y="2049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9" name="Line 191"/>
              <p:cNvSpPr>
                <a:spLocks noChangeShapeType="1"/>
              </p:cNvSpPr>
              <p:nvPr/>
            </p:nvSpPr>
            <p:spPr bwMode="auto">
              <a:xfrm>
                <a:off x="3516" y="2085"/>
                <a:ext cx="18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0" name="Freeform 192"/>
              <p:cNvSpPr>
                <a:spLocks/>
              </p:cNvSpPr>
              <p:nvPr/>
            </p:nvSpPr>
            <p:spPr bwMode="auto">
              <a:xfrm>
                <a:off x="3534" y="2127"/>
                <a:ext cx="24" cy="42"/>
              </a:xfrm>
              <a:custGeom>
                <a:avLst/>
                <a:gdLst>
                  <a:gd name="T0" fmla="*/ 0 w 24"/>
                  <a:gd name="T1" fmla="*/ 0 h 42"/>
                  <a:gd name="T2" fmla="*/ 12 w 24"/>
                  <a:gd name="T3" fmla="*/ 24 h 42"/>
                  <a:gd name="T4" fmla="*/ 24 w 24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2">
                    <a:moveTo>
                      <a:pt x="0" y="0"/>
                    </a:moveTo>
                    <a:lnTo>
                      <a:pt x="12" y="24"/>
                    </a:lnTo>
                    <a:lnTo>
                      <a:pt x="24" y="42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1" name="Line 193"/>
              <p:cNvSpPr>
                <a:spLocks noChangeShapeType="1"/>
              </p:cNvSpPr>
              <p:nvPr/>
            </p:nvSpPr>
            <p:spPr bwMode="auto">
              <a:xfrm>
                <a:off x="3558" y="2169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2" name="Line 194"/>
              <p:cNvSpPr>
                <a:spLocks noChangeShapeType="1"/>
              </p:cNvSpPr>
              <p:nvPr/>
            </p:nvSpPr>
            <p:spPr bwMode="auto">
              <a:xfrm>
                <a:off x="3576" y="2205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3" name="Line 195"/>
              <p:cNvSpPr>
                <a:spLocks noChangeShapeType="1"/>
              </p:cNvSpPr>
              <p:nvPr/>
            </p:nvSpPr>
            <p:spPr bwMode="auto">
              <a:xfrm>
                <a:off x="3600" y="2247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4" name="Line 196"/>
              <p:cNvSpPr>
                <a:spLocks noChangeShapeType="1"/>
              </p:cNvSpPr>
              <p:nvPr/>
            </p:nvSpPr>
            <p:spPr bwMode="auto">
              <a:xfrm>
                <a:off x="3624" y="2289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5" name="Freeform 197"/>
              <p:cNvSpPr>
                <a:spLocks/>
              </p:cNvSpPr>
              <p:nvPr/>
            </p:nvSpPr>
            <p:spPr bwMode="auto">
              <a:xfrm>
                <a:off x="3642" y="2325"/>
                <a:ext cx="24" cy="42"/>
              </a:xfrm>
              <a:custGeom>
                <a:avLst/>
                <a:gdLst>
                  <a:gd name="T0" fmla="*/ 0 w 24"/>
                  <a:gd name="T1" fmla="*/ 0 h 42"/>
                  <a:gd name="T2" fmla="*/ 12 w 24"/>
                  <a:gd name="T3" fmla="*/ 18 h 42"/>
                  <a:gd name="T4" fmla="*/ 24 w 24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2">
                    <a:moveTo>
                      <a:pt x="0" y="0"/>
                    </a:moveTo>
                    <a:lnTo>
                      <a:pt x="12" y="18"/>
                    </a:lnTo>
                    <a:lnTo>
                      <a:pt x="24" y="42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6" name="Line 198"/>
              <p:cNvSpPr>
                <a:spLocks noChangeShapeType="1"/>
              </p:cNvSpPr>
              <p:nvPr/>
            </p:nvSpPr>
            <p:spPr bwMode="auto">
              <a:xfrm>
                <a:off x="3666" y="2367"/>
                <a:ext cx="18" cy="4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7" name="Line 199"/>
              <p:cNvSpPr>
                <a:spLocks noChangeShapeType="1"/>
              </p:cNvSpPr>
              <p:nvPr/>
            </p:nvSpPr>
            <p:spPr bwMode="auto">
              <a:xfrm>
                <a:off x="3684" y="2409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8" name="Line 200"/>
              <p:cNvSpPr>
                <a:spLocks noChangeShapeType="1"/>
              </p:cNvSpPr>
              <p:nvPr/>
            </p:nvSpPr>
            <p:spPr bwMode="auto">
              <a:xfrm>
                <a:off x="3708" y="2445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9" name="Freeform 201"/>
              <p:cNvSpPr>
                <a:spLocks/>
              </p:cNvSpPr>
              <p:nvPr/>
            </p:nvSpPr>
            <p:spPr bwMode="auto">
              <a:xfrm>
                <a:off x="3732" y="2481"/>
                <a:ext cx="18" cy="42"/>
              </a:xfrm>
              <a:custGeom>
                <a:avLst/>
                <a:gdLst>
                  <a:gd name="T0" fmla="*/ 0 w 18"/>
                  <a:gd name="T1" fmla="*/ 0 h 42"/>
                  <a:gd name="T2" fmla="*/ 6 w 18"/>
                  <a:gd name="T3" fmla="*/ 24 h 42"/>
                  <a:gd name="T4" fmla="*/ 18 w 18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0" y="0"/>
                    </a:moveTo>
                    <a:lnTo>
                      <a:pt x="6" y="24"/>
                    </a:lnTo>
                    <a:lnTo>
                      <a:pt x="18" y="42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0" name="Freeform 202"/>
              <p:cNvSpPr>
                <a:spLocks/>
              </p:cNvSpPr>
              <p:nvPr/>
            </p:nvSpPr>
            <p:spPr bwMode="auto">
              <a:xfrm>
                <a:off x="3750" y="2523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12 w 24"/>
                  <a:gd name="T3" fmla="*/ 18 h 30"/>
                  <a:gd name="T4" fmla="*/ 24 w 2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12" y="18"/>
                    </a:lnTo>
                    <a:lnTo>
                      <a:pt x="24" y="3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1" name="Line 203"/>
              <p:cNvSpPr>
                <a:spLocks noChangeShapeType="1"/>
              </p:cNvSpPr>
              <p:nvPr/>
            </p:nvSpPr>
            <p:spPr bwMode="auto">
              <a:xfrm>
                <a:off x="3774" y="2553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2" name="Line 204"/>
              <p:cNvSpPr>
                <a:spLocks noChangeShapeType="1"/>
              </p:cNvSpPr>
              <p:nvPr/>
            </p:nvSpPr>
            <p:spPr bwMode="auto">
              <a:xfrm>
                <a:off x="3792" y="2589"/>
                <a:ext cx="24" cy="3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3" name="Line 205"/>
              <p:cNvSpPr>
                <a:spLocks noChangeShapeType="1"/>
              </p:cNvSpPr>
              <p:nvPr/>
            </p:nvSpPr>
            <p:spPr bwMode="auto">
              <a:xfrm>
                <a:off x="3816" y="2625"/>
                <a:ext cx="24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4" name="Line 206"/>
              <p:cNvSpPr>
                <a:spLocks noChangeShapeType="1"/>
              </p:cNvSpPr>
              <p:nvPr/>
            </p:nvSpPr>
            <p:spPr bwMode="auto">
              <a:xfrm>
                <a:off x="3840" y="2655"/>
                <a:ext cx="18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5" name="Freeform 207"/>
              <p:cNvSpPr>
                <a:spLocks/>
              </p:cNvSpPr>
              <p:nvPr/>
            </p:nvSpPr>
            <p:spPr bwMode="auto">
              <a:xfrm>
                <a:off x="3858" y="2685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12 w 24"/>
                  <a:gd name="T3" fmla="*/ 12 h 30"/>
                  <a:gd name="T4" fmla="*/ 24 w 2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12" y="12"/>
                    </a:lnTo>
                    <a:lnTo>
                      <a:pt x="24" y="30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6" name="Line 208"/>
              <p:cNvSpPr>
                <a:spLocks noChangeShapeType="1"/>
              </p:cNvSpPr>
              <p:nvPr/>
            </p:nvSpPr>
            <p:spPr bwMode="auto">
              <a:xfrm>
                <a:off x="3882" y="2715"/>
                <a:ext cx="18" cy="3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7" name="Line 209"/>
              <p:cNvSpPr>
                <a:spLocks noChangeShapeType="1"/>
              </p:cNvSpPr>
              <p:nvPr/>
            </p:nvSpPr>
            <p:spPr bwMode="auto">
              <a:xfrm>
                <a:off x="3900" y="2745"/>
                <a:ext cx="24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8" name="Line 210"/>
              <p:cNvSpPr>
                <a:spLocks noChangeShapeType="1"/>
              </p:cNvSpPr>
              <p:nvPr/>
            </p:nvSpPr>
            <p:spPr bwMode="auto">
              <a:xfrm>
                <a:off x="3924" y="2769"/>
                <a:ext cx="24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9" name="Line 211"/>
              <p:cNvSpPr>
                <a:spLocks noChangeShapeType="1"/>
              </p:cNvSpPr>
              <p:nvPr/>
            </p:nvSpPr>
            <p:spPr bwMode="auto">
              <a:xfrm>
                <a:off x="3948" y="2793"/>
                <a:ext cx="18" cy="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0" name="Freeform 212"/>
              <p:cNvSpPr>
                <a:spLocks/>
              </p:cNvSpPr>
              <p:nvPr/>
            </p:nvSpPr>
            <p:spPr bwMode="auto">
              <a:xfrm>
                <a:off x="3966" y="2817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12 w 24"/>
                  <a:gd name="T3" fmla="*/ 6 h 18"/>
                  <a:gd name="T4" fmla="*/ 24 w 2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12" y="6"/>
                    </a:lnTo>
                    <a:lnTo>
                      <a:pt x="24" y="18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1" name="Freeform 213"/>
              <p:cNvSpPr>
                <a:spLocks/>
              </p:cNvSpPr>
              <p:nvPr/>
            </p:nvSpPr>
            <p:spPr bwMode="auto">
              <a:xfrm>
                <a:off x="3990" y="283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6 w 18"/>
                  <a:gd name="T3" fmla="*/ 12 h 24"/>
                  <a:gd name="T4" fmla="*/ 18 w 18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6" y="12"/>
                    </a:lnTo>
                    <a:lnTo>
                      <a:pt x="18" y="24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2" name="Line 214"/>
              <p:cNvSpPr>
                <a:spLocks noChangeShapeType="1"/>
              </p:cNvSpPr>
              <p:nvPr/>
            </p:nvSpPr>
            <p:spPr bwMode="auto">
              <a:xfrm>
                <a:off x="4008" y="2859"/>
                <a:ext cx="24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3" name="Line 215"/>
              <p:cNvSpPr>
                <a:spLocks noChangeShapeType="1"/>
              </p:cNvSpPr>
              <p:nvPr/>
            </p:nvSpPr>
            <p:spPr bwMode="auto">
              <a:xfrm>
                <a:off x="4032" y="2877"/>
                <a:ext cx="24" cy="1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4" name="Line 216"/>
              <p:cNvSpPr>
                <a:spLocks noChangeShapeType="1"/>
              </p:cNvSpPr>
              <p:nvPr/>
            </p:nvSpPr>
            <p:spPr bwMode="auto">
              <a:xfrm>
                <a:off x="4056" y="2895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5" name="Freeform 217"/>
              <p:cNvSpPr>
                <a:spLocks/>
              </p:cNvSpPr>
              <p:nvPr/>
            </p:nvSpPr>
            <p:spPr bwMode="auto">
              <a:xfrm>
                <a:off x="4074" y="2907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12 w 24"/>
                  <a:gd name="T3" fmla="*/ 6 h 18"/>
                  <a:gd name="T4" fmla="*/ 24 w 2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12" y="6"/>
                    </a:lnTo>
                    <a:lnTo>
                      <a:pt x="24" y="18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6" name="Line 218"/>
              <p:cNvSpPr>
                <a:spLocks noChangeShapeType="1"/>
              </p:cNvSpPr>
              <p:nvPr/>
            </p:nvSpPr>
            <p:spPr bwMode="auto">
              <a:xfrm>
                <a:off x="4098" y="2925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7" name="Line 219"/>
              <p:cNvSpPr>
                <a:spLocks noChangeShapeType="1"/>
              </p:cNvSpPr>
              <p:nvPr/>
            </p:nvSpPr>
            <p:spPr bwMode="auto">
              <a:xfrm>
                <a:off x="4116" y="2937"/>
                <a:ext cx="24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8" name="Line 220"/>
              <p:cNvSpPr>
                <a:spLocks noChangeShapeType="1"/>
              </p:cNvSpPr>
              <p:nvPr/>
            </p:nvSpPr>
            <p:spPr bwMode="auto">
              <a:xfrm>
                <a:off x="4140" y="2949"/>
                <a:ext cx="24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9" name="Line 221"/>
              <p:cNvSpPr>
                <a:spLocks noChangeShapeType="1"/>
              </p:cNvSpPr>
              <p:nvPr/>
            </p:nvSpPr>
            <p:spPr bwMode="auto">
              <a:xfrm>
                <a:off x="4164" y="2961"/>
                <a:ext cx="18" cy="12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0" name="Freeform 222"/>
              <p:cNvSpPr>
                <a:spLocks/>
              </p:cNvSpPr>
              <p:nvPr/>
            </p:nvSpPr>
            <p:spPr bwMode="auto">
              <a:xfrm>
                <a:off x="4182" y="2973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12 w 24"/>
                  <a:gd name="T3" fmla="*/ 6 h 12"/>
                  <a:gd name="T4" fmla="*/ 24 w 24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12" y="6"/>
                    </a:lnTo>
                    <a:lnTo>
                      <a:pt x="24" y="12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1" name="Line 223"/>
              <p:cNvSpPr>
                <a:spLocks noChangeShapeType="1"/>
              </p:cNvSpPr>
              <p:nvPr/>
            </p:nvSpPr>
            <p:spPr bwMode="auto">
              <a:xfrm>
                <a:off x="4206" y="2985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2" name="Line 224"/>
              <p:cNvSpPr>
                <a:spLocks noChangeShapeType="1"/>
              </p:cNvSpPr>
              <p:nvPr/>
            </p:nvSpPr>
            <p:spPr bwMode="auto">
              <a:xfrm>
                <a:off x="4224" y="2991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3" name="Line 225"/>
              <p:cNvSpPr>
                <a:spLocks noChangeShapeType="1"/>
              </p:cNvSpPr>
              <p:nvPr/>
            </p:nvSpPr>
            <p:spPr bwMode="auto">
              <a:xfrm>
                <a:off x="4248" y="2997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4" name="Line 226"/>
              <p:cNvSpPr>
                <a:spLocks noChangeShapeType="1"/>
              </p:cNvSpPr>
              <p:nvPr/>
            </p:nvSpPr>
            <p:spPr bwMode="auto">
              <a:xfrm>
                <a:off x="4272" y="3003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5" name="Freeform 227"/>
              <p:cNvSpPr>
                <a:spLocks/>
              </p:cNvSpPr>
              <p:nvPr/>
            </p:nvSpPr>
            <p:spPr bwMode="auto">
              <a:xfrm>
                <a:off x="4290" y="3009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2 w 24"/>
                  <a:gd name="T3" fmla="*/ 0 h 6"/>
                  <a:gd name="T4" fmla="*/ 24 w 2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2" y="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6" name="Line 228"/>
              <p:cNvSpPr>
                <a:spLocks noChangeShapeType="1"/>
              </p:cNvSpPr>
              <p:nvPr/>
            </p:nvSpPr>
            <p:spPr bwMode="auto">
              <a:xfrm>
                <a:off x="4314" y="3015"/>
                <a:ext cx="18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7" name="Line 229"/>
              <p:cNvSpPr>
                <a:spLocks noChangeShapeType="1"/>
              </p:cNvSpPr>
              <p:nvPr/>
            </p:nvSpPr>
            <p:spPr bwMode="auto">
              <a:xfrm>
                <a:off x="4332" y="3021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8" name="Line 230"/>
              <p:cNvSpPr>
                <a:spLocks noChangeShapeType="1"/>
              </p:cNvSpPr>
              <p:nvPr/>
            </p:nvSpPr>
            <p:spPr bwMode="auto">
              <a:xfrm>
                <a:off x="4356" y="3027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9" name="Line 231"/>
              <p:cNvSpPr>
                <a:spLocks noChangeShapeType="1"/>
              </p:cNvSpPr>
              <p:nvPr/>
            </p:nvSpPr>
            <p:spPr bwMode="auto">
              <a:xfrm>
                <a:off x="4380" y="3033"/>
                <a:ext cx="18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0" name="Freeform 232"/>
              <p:cNvSpPr>
                <a:spLocks/>
              </p:cNvSpPr>
              <p:nvPr/>
            </p:nvSpPr>
            <p:spPr bwMode="auto">
              <a:xfrm>
                <a:off x="4398" y="303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2 w 24"/>
                  <a:gd name="T3" fmla="*/ 0 h 6"/>
                  <a:gd name="T4" fmla="*/ 24 w 2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2" y="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D9E2A1"/>
              </a:solidFill>
              <a:ln w="28575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1" name="Line 233"/>
              <p:cNvSpPr>
                <a:spLocks noChangeShapeType="1"/>
              </p:cNvSpPr>
              <p:nvPr/>
            </p:nvSpPr>
            <p:spPr bwMode="auto">
              <a:xfrm>
                <a:off x="4422" y="3039"/>
                <a:ext cx="18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2" name="Line 234"/>
              <p:cNvSpPr>
                <a:spLocks noChangeShapeType="1"/>
              </p:cNvSpPr>
              <p:nvPr/>
            </p:nvSpPr>
            <p:spPr bwMode="auto">
              <a:xfrm>
                <a:off x="4440" y="3039"/>
                <a:ext cx="24" cy="6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9003" name="Line 235"/>
            <p:cNvSpPr>
              <a:spLocks noChangeShapeType="1"/>
            </p:cNvSpPr>
            <p:nvPr/>
          </p:nvSpPr>
          <p:spPr bwMode="auto">
            <a:xfrm flipV="1">
              <a:off x="2544" y="196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89004" name="Picture 236" descr="lec14s2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20"/>
              <a:ext cx="299" cy="90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9005" name="Picture 237" descr="lec14s2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96"/>
              <a:ext cx="360" cy="114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9006" name="Line 238"/>
            <p:cNvSpPr>
              <a:spLocks noChangeShapeType="1"/>
            </p:cNvSpPr>
            <p:nvPr/>
          </p:nvSpPr>
          <p:spPr bwMode="auto">
            <a:xfrm flipV="1">
              <a:off x="2112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9007" name="Line 239"/>
            <p:cNvSpPr>
              <a:spLocks noChangeShapeType="1"/>
            </p:cNvSpPr>
            <p:nvPr/>
          </p:nvSpPr>
          <p:spPr bwMode="auto">
            <a:xfrm flipV="1">
              <a:off x="2544" y="196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89008" name="Picture 240" descr="lec14s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6"/>
              <a:ext cx="112" cy="102"/>
            </a:xfrm>
            <a:prstGeom prst="rect">
              <a:avLst/>
            </a:prstGeom>
            <a:solidFill>
              <a:srgbClr val="D9E2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89009" name="Picture 241" descr="lec14s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046663"/>
            <a:ext cx="2854325" cy="666750"/>
          </a:xfrm>
          <a:prstGeom prst="rect">
            <a:avLst/>
          </a:prstGeom>
          <a:solidFill>
            <a:srgbClr val="D9E2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9010" name="Rectangle 242"/>
          <p:cNvSpPr>
            <a:spLocks noChangeArrowheads="1"/>
          </p:cNvSpPr>
          <p:nvPr/>
        </p:nvSpPr>
        <p:spPr bwMode="auto">
          <a:xfrm>
            <a:off x="366713" y="3633788"/>
            <a:ext cx="1244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3" rIns="91408" bIns="45703"/>
          <a:lstStyle/>
          <a:p>
            <a:pPr marL="315913" indent="-315913" defTabSz="841375" eaLnBrk="1" hangingPunct="1"/>
            <a:r>
              <a:rPr lang="en-US">
                <a:latin typeface="Times New Roman" charset="0"/>
              </a:rPr>
              <a:t>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14245-EB05-B045-B69A-7E651C7A4B24}" type="slidenum">
              <a:rPr lang="en-US"/>
              <a:pPr/>
              <a:t>43</a:t>
            </a:fld>
            <a:endParaRPr lang="en-US" sz="140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Normal pdf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Symmetric about mean</a:t>
            </a:r>
          </a:p>
          <a:p>
            <a:r>
              <a:rPr lang="en-US"/>
              <a:t>Only two parameters:</a:t>
            </a:r>
          </a:p>
          <a:p>
            <a:pPr lvl="1">
              <a:buFontTx/>
              <a:buNone/>
            </a:pPr>
            <a:r>
              <a:rPr lang="en-US">
                <a:latin typeface="Symbol" charset="0"/>
              </a:rPr>
              <a:t>		m</a:t>
            </a:r>
            <a:r>
              <a:rPr lang="en-US"/>
              <a:t> and</a:t>
            </a:r>
            <a:r>
              <a:rPr lang="en-US">
                <a:latin typeface="Symbol" charset="0"/>
              </a:rPr>
              <a:t> s</a:t>
            </a:r>
            <a:r>
              <a:rPr lang="en-US" baseline="30000">
                <a:latin typeface="Symbol" charset="0"/>
              </a:rPr>
              <a:t>2</a:t>
            </a:r>
          </a:p>
          <a:p>
            <a:pPr lvl="1"/>
            <a:endParaRPr lang="en-US" baseline="30000">
              <a:latin typeface="Symbol" charset="0"/>
            </a:endParaRPr>
          </a:p>
          <a:p>
            <a:pPr lvl="1"/>
            <a:endParaRPr lang="en-US" baseline="30000">
              <a:latin typeface="Symbol" charset="0"/>
            </a:endParaRPr>
          </a:p>
          <a:p>
            <a:pPr lvl="1"/>
            <a:endParaRPr lang="en-US" baseline="30000">
              <a:latin typeface="Symbol" charset="0"/>
            </a:endParaRPr>
          </a:p>
          <a:p>
            <a:r>
              <a:rPr lang="en-US"/>
              <a:t>Superposition Applies:</a:t>
            </a:r>
          </a:p>
          <a:p>
            <a:pPr lvl="1"/>
            <a:r>
              <a:rPr lang="en-US"/>
              <a:t>sum of normal random variables has a normal distribution</a:t>
            </a: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4857750" y="2527300"/>
          <a:ext cx="34909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8" name="Equation" r:id="rId3" imgW="1447800" imgH="444500" progId="Equation.DSMT36">
                  <p:embed/>
                </p:oleObj>
              </mc:Choice>
              <mc:Fallback>
                <p:oleObj name="Equation" r:id="rId3" imgW="1447800" imgH="4445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527300"/>
                        <a:ext cx="349091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7637463" y="2252663"/>
            <a:ext cx="254000" cy="3381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 flipV="1">
            <a:off x="6197600" y="3573463"/>
            <a:ext cx="982663" cy="558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V="1">
            <a:off x="7180263" y="3167063"/>
            <a:ext cx="541337" cy="965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40933-BB94-2A41-90EB-E3B85783FC88}" type="slidenum">
              <a:rPr lang="en-US"/>
              <a:pPr/>
              <a:t>44</a:t>
            </a:fld>
            <a:endParaRPr lang="en-US" sz="1400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1828800" y="1371600"/>
          <a:ext cx="548640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8" name="Document" r:id="rId3" imgW="3352800" imgH="2843784" progId="Word.Document.8">
                  <p:embed/>
                </p:oleObj>
              </mc:Choice>
              <mc:Fallback>
                <p:oleObj name="Document" r:id="rId3" imgW="3352800" imgH="28437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548640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15697" y="302934"/>
            <a:ext cx="7772400" cy="1143000"/>
          </a:xfrm>
        </p:spPr>
        <p:txBody>
          <a:bodyPr/>
          <a:lstStyle/>
          <a:p>
            <a:r>
              <a:rPr lang="en-US" dirty="0" smtClean="0"/>
              <a:t>Interpretation of the PDF:</a:t>
            </a:r>
            <a:br>
              <a:rPr lang="en-US" dirty="0" smtClean="0"/>
            </a:br>
            <a:r>
              <a:rPr lang="en-US" dirty="0" smtClean="0"/>
              <a:t>Confidence </a:t>
            </a:r>
            <a:r>
              <a:rPr lang="en-US" dirty="0"/>
              <a:t>Intervals</a:t>
            </a:r>
          </a:p>
        </p:txBody>
      </p:sp>
      <p:grpSp>
        <p:nvGrpSpPr>
          <p:cNvPr id="278532" name="Group 4"/>
          <p:cNvGrpSpPr>
            <a:grpSpLocks/>
          </p:cNvGrpSpPr>
          <p:nvPr/>
        </p:nvGrpSpPr>
        <p:grpSpPr bwMode="auto">
          <a:xfrm>
            <a:off x="3810000" y="1905000"/>
            <a:ext cx="1371600" cy="2286000"/>
            <a:chOff x="2400" y="1200"/>
            <a:chExt cx="864" cy="1440"/>
          </a:xfrm>
        </p:grpSpPr>
        <p:sp>
          <p:nvSpPr>
            <p:cNvPr id="278533" name="Freeform 5"/>
            <p:cNvSpPr>
              <a:spLocks/>
            </p:cNvSpPr>
            <p:nvPr/>
          </p:nvSpPr>
          <p:spPr bwMode="auto">
            <a:xfrm>
              <a:off x="2400" y="1200"/>
              <a:ext cx="432" cy="1440"/>
            </a:xfrm>
            <a:custGeom>
              <a:avLst/>
              <a:gdLst>
                <a:gd name="T0" fmla="*/ 48 w 432"/>
                <a:gd name="T1" fmla="*/ 1440 h 1440"/>
                <a:gd name="T2" fmla="*/ 48 w 432"/>
                <a:gd name="T3" fmla="*/ 1344 h 1440"/>
                <a:gd name="T4" fmla="*/ 48 w 432"/>
                <a:gd name="T5" fmla="*/ 576 h 1440"/>
                <a:gd name="T6" fmla="*/ 144 w 432"/>
                <a:gd name="T7" fmla="*/ 336 h 1440"/>
                <a:gd name="T8" fmla="*/ 240 w 432"/>
                <a:gd name="T9" fmla="*/ 144 h 1440"/>
                <a:gd name="T10" fmla="*/ 336 w 432"/>
                <a:gd name="T11" fmla="*/ 48 h 1440"/>
                <a:gd name="T12" fmla="*/ 432 w 432"/>
                <a:gd name="T13" fmla="*/ 0 h 1440"/>
                <a:gd name="T14" fmla="*/ 432 w 432"/>
                <a:gd name="T15" fmla="*/ 1440 h 1440"/>
                <a:gd name="T16" fmla="*/ 0 w 432"/>
                <a:gd name="T17" fmla="*/ 1440 h 1440"/>
                <a:gd name="T18" fmla="*/ 48 w 432"/>
                <a:gd name="T19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1440">
                  <a:moveTo>
                    <a:pt x="48" y="1440"/>
                  </a:moveTo>
                  <a:lnTo>
                    <a:pt x="48" y="1344"/>
                  </a:lnTo>
                  <a:lnTo>
                    <a:pt x="48" y="576"/>
                  </a:lnTo>
                  <a:lnTo>
                    <a:pt x="144" y="336"/>
                  </a:lnTo>
                  <a:lnTo>
                    <a:pt x="240" y="144"/>
                  </a:lnTo>
                  <a:lnTo>
                    <a:pt x="336" y="48"/>
                  </a:lnTo>
                  <a:lnTo>
                    <a:pt x="432" y="0"/>
                  </a:lnTo>
                  <a:lnTo>
                    <a:pt x="432" y="1440"/>
                  </a:lnTo>
                  <a:lnTo>
                    <a:pt x="0" y="1440"/>
                  </a:lnTo>
                  <a:lnTo>
                    <a:pt x="48" y="144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4" name="Freeform 6"/>
            <p:cNvSpPr>
              <a:spLocks/>
            </p:cNvSpPr>
            <p:nvPr/>
          </p:nvSpPr>
          <p:spPr bwMode="auto">
            <a:xfrm flipH="1">
              <a:off x="2832" y="1200"/>
              <a:ext cx="432" cy="1440"/>
            </a:xfrm>
            <a:custGeom>
              <a:avLst/>
              <a:gdLst>
                <a:gd name="T0" fmla="*/ 48 w 432"/>
                <a:gd name="T1" fmla="*/ 1440 h 1440"/>
                <a:gd name="T2" fmla="*/ 48 w 432"/>
                <a:gd name="T3" fmla="*/ 1344 h 1440"/>
                <a:gd name="T4" fmla="*/ 48 w 432"/>
                <a:gd name="T5" fmla="*/ 576 h 1440"/>
                <a:gd name="T6" fmla="*/ 144 w 432"/>
                <a:gd name="T7" fmla="*/ 336 h 1440"/>
                <a:gd name="T8" fmla="*/ 240 w 432"/>
                <a:gd name="T9" fmla="*/ 144 h 1440"/>
                <a:gd name="T10" fmla="*/ 336 w 432"/>
                <a:gd name="T11" fmla="*/ 48 h 1440"/>
                <a:gd name="T12" fmla="*/ 432 w 432"/>
                <a:gd name="T13" fmla="*/ 0 h 1440"/>
                <a:gd name="T14" fmla="*/ 432 w 432"/>
                <a:gd name="T15" fmla="*/ 1440 h 1440"/>
                <a:gd name="T16" fmla="*/ 0 w 432"/>
                <a:gd name="T17" fmla="*/ 1440 h 1440"/>
                <a:gd name="T18" fmla="*/ 48 w 432"/>
                <a:gd name="T19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1440">
                  <a:moveTo>
                    <a:pt x="48" y="1440"/>
                  </a:moveTo>
                  <a:lnTo>
                    <a:pt x="48" y="1344"/>
                  </a:lnTo>
                  <a:lnTo>
                    <a:pt x="48" y="576"/>
                  </a:lnTo>
                  <a:lnTo>
                    <a:pt x="144" y="336"/>
                  </a:lnTo>
                  <a:lnTo>
                    <a:pt x="240" y="144"/>
                  </a:lnTo>
                  <a:lnTo>
                    <a:pt x="336" y="48"/>
                  </a:lnTo>
                  <a:lnTo>
                    <a:pt x="432" y="0"/>
                  </a:lnTo>
                  <a:lnTo>
                    <a:pt x="432" y="1440"/>
                  </a:lnTo>
                  <a:lnTo>
                    <a:pt x="0" y="1440"/>
                  </a:lnTo>
                  <a:lnTo>
                    <a:pt x="48" y="144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5" name="Text Box 7"/>
            <p:cNvSpPr txBox="1">
              <a:spLocks noChangeArrowheads="1"/>
            </p:cNvSpPr>
            <p:nvPr/>
          </p:nvSpPr>
          <p:spPr bwMode="auto">
            <a:xfrm>
              <a:off x="2640" y="172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68%</a:t>
              </a:r>
            </a:p>
          </p:txBody>
        </p:sp>
      </p:grpSp>
      <p:grpSp>
        <p:nvGrpSpPr>
          <p:cNvPr id="278536" name="Group 8"/>
          <p:cNvGrpSpPr>
            <a:grpSpLocks/>
          </p:cNvGrpSpPr>
          <p:nvPr/>
        </p:nvGrpSpPr>
        <p:grpSpPr bwMode="auto">
          <a:xfrm>
            <a:off x="3217863" y="1930400"/>
            <a:ext cx="2573337" cy="2327275"/>
            <a:chOff x="2027" y="1216"/>
            <a:chExt cx="1621" cy="1466"/>
          </a:xfrm>
        </p:grpSpPr>
        <p:grpSp>
          <p:nvGrpSpPr>
            <p:cNvPr id="278537" name="Group 9"/>
            <p:cNvGrpSpPr>
              <a:grpSpLocks/>
            </p:cNvGrpSpPr>
            <p:nvPr/>
          </p:nvGrpSpPr>
          <p:grpSpPr bwMode="auto">
            <a:xfrm>
              <a:off x="2027" y="1216"/>
              <a:ext cx="1621" cy="1466"/>
              <a:chOff x="2027" y="1216"/>
              <a:chExt cx="1621" cy="1466"/>
            </a:xfrm>
          </p:grpSpPr>
          <p:sp>
            <p:nvSpPr>
              <p:cNvPr id="278538" name="Freeform 10"/>
              <p:cNvSpPr>
                <a:spLocks/>
              </p:cNvSpPr>
              <p:nvPr/>
            </p:nvSpPr>
            <p:spPr bwMode="auto">
              <a:xfrm>
                <a:off x="2027" y="1216"/>
                <a:ext cx="816" cy="1451"/>
              </a:xfrm>
              <a:custGeom>
                <a:avLst/>
                <a:gdLst>
                  <a:gd name="T0" fmla="*/ 5 w 816"/>
                  <a:gd name="T1" fmla="*/ 1451 h 1451"/>
                  <a:gd name="T2" fmla="*/ 0 w 816"/>
                  <a:gd name="T3" fmla="*/ 1243 h 1451"/>
                  <a:gd name="T4" fmla="*/ 85 w 816"/>
                  <a:gd name="T5" fmla="*/ 1136 h 1451"/>
                  <a:gd name="T6" fmla="*/ 224 w 816"/>
                  <a:gd name="T7" fmla="*/ 944 h 1451"/>
                  <a:gd name="T8" fmla="*/ 352 w 816"/>
                  <a:gd name="T9" fmla="*/ 693 h 1451"/>
                  <a:gd name="T10" fmla="*/ 453 w 816"/>
                  <a:gd name="T11" fmla="*/ 437 h 1451"/>
                  <a:gd name="T12" fmla="*/ 640 w 816"/>
                  <a:gd name="T13" fmla="*/ 107 h 1451"/>
                  <a:gd name="T14" fmla="*/ 736 w 816"/>
                  <a:gd name="T15" fmla="*/ 16 h 1451"/>
                  <a:gd name="T16" fmla="*/ 805 w 816"/>
                  <a:gd name="T17" fmla="*/ 0 h 1451"/>
                  <a:gd name="T18" fmla="*/ 816 w 816"/>
                  <a:gd name="T19" fmla="*/ 1445 h 1451"/>
                  <a:gd name="T20" fmla="*/ 5 w 816"/>
                  <a:gd name="T21" fmla="*/ 1451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6" h="1451">
                    <a:moveTo>
                      <a:pt x="5" y="1451"/>
                    </a:moveTo>
                    <a:lnTo>
                      <a:pt x="0" y="1243"/>
                    </a:lnTo>
                    <a:lnTo>
                      <a:pt x="85" y="1136"/>
                    </a:lnTo>
                    <a:lnTo>
                      <a:pt x="224" y="944"/>
                    </a:lnTo>
                    <a:lnTo>
                      <a:pt x="352" y="693"/>
                    </a:lnTo>
                    <a:lnTo>
                      <a:pt x="453" y="437"/>
                    </a:lnTo>
                    <a:lnTo>
                      <a:pt x="640" y="107"/>
                    </a:lnTo>
                    <a:lnTo>
                      <a:pt x="736" y="16"/>
                    </a:lnTo>
                    <a:lnTo>
                      <a:pt x="805" y="0"/>
                    </a:lnTo>
                    <a:lnTo>
                      <a:pt x="816" y="1445"/>
                    </a:lnTo>
                    <a:lnTo>
                      <a:pt x="5" y="1451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39" name="Freeform 11"/>
              <p:cNvSpPr>
                <a:spLocks/>
              </p:cNvSpPr>
              <p:nvPr/>
            </p:nvSpPr>
            <p:spPr bwMode="auto">
              <a:xfrm flipH="1">
                <a:off x="2832" y="1231"/>
                <a:ext cx="816" cy="1451"/>
              </a:xfrm>
              <a:custGeom>
                <a:avLst/>
                <a:gdLst>
                  <a:gd name="T0" fmla="*/ 5 w 816"/>
                  <a:gd name="T1" fmla="*/ 1451 h 1451"/>
                  <a:gd name="T2" fmla="*/ 0 w 816"/>
                  <a:gd name="T3" fmla="*/ 1243 h 1451"/>
                  <a:gd name="T4" fmla="*/ 85 w 816"/>
                  <a:gd name="T5" fmla="*/ 1136 h 1451"/>
                  <a:gd name="T6" fmla="*/ 224 w 816"/>
                  <a:gd name="T7" fmla="*/ 944 h 1451"/>
                  <a:gd name="T8" fmla="*/ 352 w 816"/>
                  <a:gd name="T9" fmla="*/ 693 h 1451"/>
                  <a:gd name="T10" fmla="*/ 453 w 816"/>
                  <a:gd name="T11" fmla="*/ 437 h 1451"/>
                  <a:gd name="T12" fmla="*/ 640 w 816"/>
                  <a:gd name="T13" fmla="*/ 107 h 1451"/>
                  <a:gd name="T14" fmla="*/ 736 w 816"/>
                  <a:gd name="T15" fmla="*/ 16 h 1451"/>
                  <a:gd name="T16" fmla="*/ 805 w 816"/>
                  <a:gd name="T17" fmla="*/ 0 h 1451"/>
                  <a:gd name="T18" fmla="*/ 816 w 816"/>
                  <a:gd name="T19" fmla="*/ 1445 h 1451"/>
                  <a:gd name="T20" fmla="*/ 5 w 816"/>
                  <a:gd name="T21" fmla="*/ 1451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6" h="1451">
                    <a:moveTo>
                      <a:pt x="5" y="1451"/>
                    </a:moveTo>
                    <a:lnTo>
                      <a:pt x="0" y="1243"/>
                    </a:lnTo>
                    <a:lnTo>
                      <a:pt x="85" y="1136"/>
                    </a:lnTo>
                    <a:lnTo>
                      <a:pt x="224" y="944"/>
                    </a:lnTo>
                    <a:lnTo>
                      <a:pt x="352" y="693"/>
                    </a:lnTo>
                    <a:lnTo>
                      <a:pt x="453" y="437"/>
                    </a:lnTo>
                    <a:lnTo>
                      <a:pt x="640" y="107"/>
                    </a:lnTo>
                    <a:lnTo>
                      <a:pt x="736" y="16"/>
                    </a:lnTo>
                    <a:lnTo>
                      <a:pt x="805" y="0"/>
                    </a:lnTo>
                    <a:lnTo>
                      <a:pt x="816" y="1445"/>
                    </a:lnTo>
                    <a:lnTo>
                      <a:pt x="5" y="1451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8540" name="Text Box 12"/>
            <p:cNvSpPr txBox="1">
              <a:spLocks noChangeArrowheads="1"/>
            </p:cNvSpPr>
            <p:nvPr/>
          </p:nvSpPr>
          <p:spPr bwMode="auto">
            <a:xfrm>
              <a:off x="2624" y="2027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95%</a:t>
              </a:r>
            </a:p>
          </p:txBody>
        </p:sp>
      </p:grpSp>
      <p:grpSp>
        <p:nvGrpSpPr>
          <p:cNvPr id="278541" name="Group 13"/>
          <p:cNvGrpSpPr>
            <a:grpSpLocks/>
          </p:cNvGrpSpPr>
          <p:nvPr/>
        </p:nvGrpSpPr>
        <p:grpSpPr bwMode="auto">
          <a:xfrm>
            <a:off x="2565400" y="1922463"/>
            <a:ext cx="3913188" cy="2336800"/>
            <a:chOff x="1621" y="1205"/>
            <a:chExt cx="2465" cy="1472"/>
          </a:xfrm>
        </p:grpSpPr>
        <p:grpSp>
          <p:nvGrpSpPr>
            <p:cNvPr id="278542" name="Group 14"/>
            <p:cNvGrpSpPr>
              <a:grpSpLocks/>
            </p:cNvGrpSpPr>
            <p:nvPr/>
          </p:nvGrpSpPr>
          <p:grpSpPr bwMode="auto">
            <a:xfrm>
              <a:off x="1621" y="1205"/>
              <a:ext cx="1233" cy="1462"/>
              <a:chOff x="1621" y="1205"/>
              <a:chExt cx="1233" cy="1462"/>
            </a:xfrm>
          </p:grpSpPr>
          <p:sp>
            <p:nvSpPr>
              <p:cNvPr id="278543" name="Freeform 15"/>
              <p:cNvSpPr>
                <a:spLocks/>
              </p:cNvSpPr>
              <p:nvPr/>
            </p:nvSpPr>
            <p:spPr bwMode="auto">
              <a:xfrm>
                <a:off x="1621" y="2443"/>
                <a:ext cx="411" cy="224"/>
              </a:xfrm>
              <a:custGeom>
                <a:avLst/>
                <a:gdLst>
                  <a:gd name="T0" fmla="*/ 0 w 411"/>
                  <a:gd name="T1" fmla="*/ 224 h 224"/>
                  <a:gd name="T2" fmla="*/ 155 w 411"/>
                  <a:gd name="T3" fmla="*/ 160 h 224"/>
                  <a:gd name="T4" fmla="*/ 320 w 411"/>
                  <a:gd name="T5" fmla="*/ 80 h 224"/>
                  <a:gd name="T6" fmla="*/ 411 w 411"/>
                  <a:gd name="T7" fmla="*/ 0 h 224"/>
                  <a:gd name="T8" fmla="*/ 406 w 411"/>
                  <a:gd name="T9" fmla="*/ 218 h 224"/>
                  <a:gd name="T10" fmla="*/ 0 w 411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224">
                    <a:moveTo>
                      <a:pt x="0" y="224"/>
                    </a:moveTo>
                    <a:lnTo>
                      <a:pt x="155" y="160"/>
                    </a:lnTo>
                    <a:lnTo>
                      <a:pt x="320" y="80"/>
                    </a:lnTo>
                    <a:lnTo>
                      <a:pt x="411" y="0"/>
                    </a:lnTo>
                    <a:lnTo>
                      <a:pt x="406" y="218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44" name="Freeform 16"/>
              <p:cNvSpPr>
                <a:spLocks/>
              </p:cNvSpPr>
              <p:nvPr/>
            </p:nvSpPr>
            <p:spPr bwMode="auto">
              <a:xfrm>
                <a:off x="2038" y="1205"/>
                <a:ext cx="816" cy="1451"/>
              </a:xfrm>
              <a:custGeom>
                <a:avLst/>
                <a:gdLst>
                  <a:gd name="T0" fmla="*/ 5 w 816"/>
                  <a:gd name="T1" fmla="*/ 1451 h 1451"/>
                  <a:gd name="T2" fmla="*/ 0 w 816"/>
                  <a:gd name="T3" fmla="*/ 1243 h 1451"/>
                  <a:gd name="T4" fmla="*/ 85 w 816"/>
                  <a:gd name="T5" fmla="*/ 1136 h 1451"/>
                  <a:gd name="T6" fmla="*/ 224 w 816"/>
                  <a:gd name="T7" fmla="*/ 944 h 1451"/>
                  <a:gd name="T8" fmla="*/ 352 w 816"/>
                  <a:gd name="T9" fmla="*/ 693 h 1451"/>
                  <a:gd name="T10" fmla="*/ 453 w 816"/>
                  <a:gd name="T11" fmla="*/ 437 h 1451"/>
                  <a:gd name="T12" fmla="*/ 640 w 816"/>
                  <a:gd name="T13" fmla="*/ 107 h 1451"/>
                  <a:gd name="T14" fmla="*/ 736 w 816"/>
                  <a:gd name="T15" fmla="*/ 16 h 1451"/>
                  <a:gd name="T16" fmla="*/ 805 w 816"/>
                  <a:gd name="T17" fmla="*/ 0 h 1451"/>
                  <a:gd name="T18" fmla="*/ 816 w 816"/>
                  <a:gd name="T19" fmla="*/ 1445 h 1451"/>
                  <a:gd name="T20" fmla="*/ 5 w 816"/>
                  <a:gd name="T21" fmla="*/ 1451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6" h="1451">
                    <a:moveTo>
                      <a:pt x="5" y="1451"/>
                    </a:moveTo>
                    <a:lnTo>
                      <a:pt x="0" y="1243"/>
                    </a:lnTo>
                    <a:lnTo>
                      <a:pt x="85" y="1136"/>
                    </a:lnTo>
                    <a:lnTo>
                      <a:pt x="224" y="944"/>
                    </a:lnTo>
                    <a:lnTo>
                      <a:pt x="352" y="693"/>
                    </a:lnTo>
                    <a:lnTo>
                      <a:pt x="453" y="437"/>
                    </a:lnTo>
                    <a:lnTo>
                      <a:pt x="640" y="107"/>
                    </a:lnTo>
                    <a:lnTo>
                      <a:pt x="736" y="16"/>
                    </a:lnTo>
                    <a:lnTo>
                      <a:pt x="805" y="0"/>
                    </a:lnTo>
                    <a:lnTo>
                      <a:pt x="816" y="1445"/>
                    </a:lnTo>
                    <a:lnTo>
                      <a:pt x="5" y="1451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8545" name="Group 17"/>
            <p:cNvGrpSpPr>
              <a:grpSpLocks/>
            </p:cNvGrpSpPr>
            <p:nvPr/>
          </p:nvGrpSpPr>
          <p:grpSpPr bwMode="auto">
            <a:xfrm flipH="1">
              <a:off x="2853" y="1215"/>
              <a:ext cx="1233" cy="1462"/>
              <a:chOff x="1621" y="1205"/>
              <a:chExt cx="1233" cy="1462"/>
            </a:xfrm>
          </p:grpSpPr>
          <p:sp>
            <p:nvSpPr>
              <p:cNvPr id="278546" name="Freeform 18"/>
              <p:cNvSpPr>
                <a:spLocks/>
              </p:cNvSpPr>
              <p:nvPr/>
            </p:nvSpPr>
            <p:spPr bwMode="auto">
              <a:xfrm>
                <a:off x="1621" y="2443"/>
                <a:ext cx="411" cy="224"/>
              </a:xfrm>
              <a:custGeom>
                <a:avLst/>
                <a:gdLst>
                  <a:gd name="T0" fmla="*/ 0 w 411"/>
                  <a:gd name="T1" fmla="*/ 224 h 224"/>
                  <a:gd name="T2" fmla="*/ 155 w 411"/>
                  <a:gd name="T3" fmla="*/ 160 h 224"/>
                  <a:gd name="T4" fmla="*/ 320 w 411"/>
                  <a:gd name="T5" fmla="*/ 80 h 224"/>
                  <a:gd name="T6" fmla="*/ 411 w 411"/>
                  <a:gd name="T7" fmla="*/ 0 h 224"/>
                  <a:gd name="T8" fmla="*/ 406 w 411"/>
                  <a:gd name="T9" fmla="*/ 218 h 224"/>
                  <a:gd name="T10" fmla="*/ 0 w 411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224">
                    <a:moveTo>
                      <a:pt x="0" y="224"/>
                    </a:moveTo>
                    <a:lnTo>
                      <a:pt x="155" y="160"/>
                    </a:lnTo>
                    <a:lnTo>
                      <a:pt x="320" y="80"/>
                    </a:lnTo>
                    <a:lnTo>
                      <a:pt x="411" y="0"/>
                    </a:lnTo>
                    <a:lnTo>
                      <a:pt x="406" y="218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47" name="Freeform 19"/>
              <p:cNvSpPr>
                <a:spLocks/>
              </p:cNvSpPr>
              <p:nvPr/>
            </p:nvSpPr>
            <p:spPr bwMode="auto">
              <a:xfrm>
                <a:off x="2038" y="1205"/>
                <a:ext cx="816" cy="1451"/>
              </a:xfrm>
              <a:custGeom>
                <a:avLst/>
                <a:gdLst>
                  <a:gd name="T0" fmla="*/ 5 w 816"/>
                  <a:gd name="T1" fmla="*/ 1451 h 1451"/>
                  <a:gd name="T2" fmla="*/ 0 w 816"/>
                  <a:gd name="T3" fmla="*/ 1243 h 1451"/>
                  <a:gd name="T4" fmla="*/ 85 w 816"/>
                  <a:gd name="T5" fmla="*/ 1136 h 1451"/>
                  <a:gd name="T6" fmla="*/ 224 w 816"/>
                  <a:gd name="T7" fmla="*/ 944 h 1451"/>
                  <a:gd name="T8" fmla="*/ 352 w 816"/>
                  <a:gd name="T9" fmla="*/ 693 h 1451"/>
                  <a:gd name="T10" fmla="*/ 453 w 816"/>
                  <a:gd name="T11" fmla="*/ 437 h 1451"/>
                  <a:gd name="T12" fmla="*/ 640 w 816"/>
                  <a:gd name="T13" fmla="*/ 107 h 1451"/>
                  <a:gd name="T14" fmla="*/ 736 w 816"/>
                  <a:gd name="T15" fmla="*/ 16 h 1451"/>
                  <a:gd name="T16" fmla="*/ 805 w 816"/>
                  <a:gd name="T17" fmla="*/ 0 h 1451"/>
                  <a:gd name="T18" fmla="*/ 816 w 816"/>
                  <a:gd name="T19" fmla="*/ 1445 h 1451"/>
                  <a:gd name="T20" fmla="*/ 5 w 816"/>
                  <a:gd name="T21" fmla="*/ 1451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6" h="1451">
                    <a:moveTo>
                      <a:pt x="5" y="1451"/>
                    </a:moveTo>
                    <a:lnTo>
                      <a:pt x="0" y="1243"/>
                    </a:lnTo>
                    <a:lnTo>
                      <a:pt x="85" y="1136"/>
                    </a:lnTo>
                    <a:lnTo>
                      <a:pt x="224" y="944"/>
                    </a:lnTo>
                    <a:lnTo>
                      <a:pt x="352" y="693"/>
                    </a:lnTo>
                    <a:lnTo>
                      <a:pt x="453" y="437"/>
                    </a:lnTo>
                    <a:lnTo>
                      <a:pt x="640" y="107"/>
                    </a:lnTo>
                    <a:lnTo>
                      <a:pt x="736" y="16"/>
                    </a:lnTo>
                    <a:lnTo>
                      <a:pt x="805" y="0"/>
                    </a:lnTo>
                    <a:lnTo>
                      <a:pt x="816" y="1445"/>
                    </a:lnTo>
                    <a:lnTo>
                      <a:pt x="5" y="1451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8548" name="Text Box 20"/>
          <p:cNvSpPr txBox="1">
            <a:spLocks noChangeArrowheads="1"/>
          </p:cNvSpPr>
          <p:nvPr/>
        </p:nvSpPr>
        <p:spPr bwMode="auto">
          <a:xfrm>
            <a:off x="3971925" y="372903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99.7%</a:t>
            </a:r>
          </a:p>
        </p:txBody>
      </p:sp>
      <p:sp>
        <p:nvSpPr>
          <p:cNvPr id="278549" name="Text Box 21"/>
          <p:cNvSpPr txBox="1">
            <a:spLocks noChangeArrowheads="1"/>
          </p:cNvSpPr>
          <p:nvPr/>
        </p:nvSpPr>
        <p:spPr bwMode="auto">
          <a:xfrm>
            <a:off x="441325" y="2252663"/>
            <a:ext cx="6621463" cy="56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Helvetica" charset="0"/>
              </a:rPr>
              <a:t> Probability that |x| &gt;</a:t>
            </a:r>
            <a:r>
              <a:rPr lang="en-US" sz="2800" i="1" dirty="0"/>
              <a:t>m</a:t>
            </a:r>
            <a:r>
              <a:rPr lang="en-US" sz="2800" i="1" dirty="0">
                <a:latin typeface="Helvetica" charset="0"/>
              </a:rPr>
              <a:t>+</a:t>
            </a:r>
            <a:r>
              <a:rPr lang="en-US" sz="2800" dirty="0">
                <a:latin typeface="Helvetica" charset="0"/>
              </a:rPr>
              <a:t>3</a:t>
            </a:r>
            <a:r>
              <a:rPr lang="en-US" sz="2800" i="1" dirty="0"/>
              <a:t>s</a:t>
            </a:r>
            <a:r>
              <a:rPr lang="en-US" sz="2800" dirty="0">
                <a:latin typeface="Helvetica" charset="0"/>
              </a:rPr>
              <a:t> = 3/1000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8" grpId="0" autoUpdateAnimBg="0"/>
      <p:bldP spid="27854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Normal PDF, we need two parameters: </a:t>
            </a:r>
            <a:r>
              <a:rPr lang="en-US" b="1" i="1" dirty="0" smtClean="0">
                <a:latin typeface="Symbol" charset="2"/>
                <a:cs typeface="Symbol" charset="2"/>
              </a:rPr>
              <a:t>m</a:t>
            </a:r>
            <a:r>
              <a:rPr lang="en-US" b="1" i="1" dirty="0" smtClean="0">
                <a:latin typeface="Helvetica" charset="0"/>
              </a:rPr>
              <a:t> and </a:t>
            </a:r>
            <a:r>
              <a:rPr lang="en-US" b="1" i="1" dirty="0" smtClean="0">
                <a:latin typeface="Symbol" charset="2"/>
                <a:cs typeface="Symbol" charset="2"/>
              </a:rPr>
              <a:t>s</a:t>
            </a:r>
          </a:p>
          <a:p>
            <a:r>
              <a:rPr lang="en-US" dirty="0" smtClean="0"/>
              <a:t>We have to </a:t>
            </a:r>
            <a:r>
              <a:rPr lang="en-US" b="1" dirty="0" smtClean="0"/>
              <a:t>estimate</a:t>
            </a:r>
            <a:r>
              <a:rPr lang="en-US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i="1" dirty="0" smtClean="0">
                <a:latin typeface="Helvetica" charset="0"/>
              </a:rPr>
              <a:t> and </a:t>
            </a:r>
            <a:r>
              <a:rPr lang="en-US" i="1" dirty="0" smtClean="0">
                <a:latin typeface="Symbol" charset="2"/>
                <a:cs typeface="Symbol" charset="2"/>
              </a:rPr>
              <a:t>s </a:t>
            </a:r>
            <a:r>
              <a:rPr lang="en-US" dirty="0" smtClean="0"/>
              <a:t>using sample statistic based on samples of the output (i.e. measurements)</a:t>
            </a:r>
            <a:endParaRPr lang="en-US" i="1" dirty="0" smtClean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45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8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2406D-7F96-8041-8EEF-5312A945D451}" type="slidenum">
              <a:rPr lang="en-US"/>
              <a:pPr/>
              <a:t>46</a:t>
            </a:fld>
            <a:endParaRPr lang="en-US" sz="140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246063"/>
            <a:ext cx="7772400" cy="1143000"/>
          </a:xfrm>
        </p:spPr>
        <p:txBody>
          <a:bodyPr/>
          <a:lstStyle/>
          <a:p>
            <a:r>
              <a:rPr lang="en-US"/>
              <a:t>Sample Statistics</a:t>
            </a:r>
            <a:endParaRPr lang="en-US" sz="3200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719138" y="354013"/>
            <a:ext cx="812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latin typeface="Times" charset="0"/>
            </a:endParaRPr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80022"/>
              </p:ext>
            </p:extLst>
          </p:nvPr>
        </p:nvGraphicFramePr>
        <p:xfrm>
          <a:off x="1104900" y="1976438"/>
          <a:ext cx="67294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6" name="Equation" r:id="rId3" imgW="2527300" imgH="482600" progId="Equation.DSMT4">
                  <p:embed/>
                </p:oleObj>
              </mc:Choice>
              <mc:Fallback>
                <p:oleObj name="Equation" r:id="rId3" imgW="2527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976438"/>
                        <a:ext cx="672941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1766888" y="1354138"/>
          <a:ext cx="5924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7" name="Equation" r:id="rId5" imgW="2222500" imgH="203200" progId="Equation.DSMT4">
                  <p:embed/>
                </p:oleObj>
              </mc:Choice>
              <mc:Fallback>
                <p:oleObj name="Equation" r:id="rId5" imgW="22225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1354138"/>
                        <a:ext cx="5924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811213" y="3241675"/>
          <a:ext cx="72040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8" name="Equation" r:id="rId7" imgW="2705100" imgH="457200" progId="Equation.DSMT4">
                  <p:embed/>
                </p:oleObj>
              </mc:Choice>
              <mc:Fallback>
                <p:oleObj name="Equation" r:id="rId7" imgW="27051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241675"/>
                        <a:ext cx="72040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625475" y="4595813"/>
          <a:ext cx="7437438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9" name="Equation" r:id="rId9" imgW="2794000" imgH="495300" progId="Equation.DSMT4">
                  <p:embed/>
                </p:oleObj>
              </mc:Choice>
              <mc:Fallback>
                <p:oleObj name="Equation" r:id="rId9" imgW="27940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595813"/>
                        <a:ext cx="7437438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748776-0ECA-E14B-993F-F2E1AB908985}" type="slidenum">
              <a:rPr lang="en-US"/>
              <a:pPr/>
              <a:t>47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0"/>
            <a:ext cx="8161337" cy="1143000"/>
          </a:xfrm>
        </p:spPr>
        <p:txBody>
          <a:bodyPr/>
          <a:lstStyle/>
          <a:p>
            <a:r>
              <a:rPr lang="en-US" sz="3600"/>
              <a:t> Conclusions</a:t>
            </a:r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7325"/>
            <a:ext cx="7772400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All Physical Processes Have a Degree of </a:t>
            </a:r>
            <a:r>
              <a:rPr lang="en-US" b="1" dirty="0"/>
              <a:t>Natural Randomness</a:t>
            </a:r>
          </a:p>
          <a:p>
            <a:pPr>
              <a:lnSpc>
                <a:spcPct val="90000"/>
              </a:lnSpc>
            </a:pPr>
            <a:r>
              <a:rPr lang="en-US" dirty="0"/>
              <a:t>We can Model this Behavior using </a:t>
            </a:r>
            <a:r>
              <a:rPr lang="en-US" b="1" dirty="0"/>
              <a:t>Probability Distribution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We can </a:t>
            </a:r>
            <a:r>
              <a:rPr lang="en-US" b="1" dirty="0"/>
              <a:t>Calibrate</a:t>
            </a:r>
            <a:r>
              <a:rPr lang="en-US" dirty="0"/>
              <a:t> and Evaluate the Quality of this Model from Measurement Data using appropriate </a:t>
            </a:r>
            <a:r>
              <a:rPr lang="en-US" b="1" dirty="0"/>
              <a:t>Sample Statistics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1C39B-3B2D-A542-84AC-1650D35C05E3}" type="slidenum">
              <a:rPr lang="en-US"/>
              <a:pPr/>
              <a:t>48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In-Control (Almost)</a:t>
            </a:r>
            <a:endParaRPr lang="en-US" dirty="0"/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2" y="1367107"/>
            <a:ext cx="7000988" cy="44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00" y="1283291"/>
            <a:ext cx="1903175" cy="12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2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632E2-C1AB-CB49-947B-CC9018700FD6}" type="slidenum">
              <a:rPr lang="en-US"/>
              <a:pPr/>
              <a:t>49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344" y="106095"/>
            <a:ext cx="6934200" cy="838200"/>
          </a:xfrm>
        </p:spPr>
        <p:txBody>
          <a:bodyPr/>
          <a:lstStyle/>
          <a:p>
            <a:r>
              <a:rPr lang="en-US" dirty="0" smtClean="0"/>
              <a:t>Not In-Control</a:t>
            </a:r>
            <a:endParaRPr lang="en-US" dirty="0"/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5" y="1227643"/>
            <a:ext cx="6985127" cy="477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7D0E64-B450-4944-A4E8-35441AA34586}" type="slidenum">
              <a:rPr lang="en-US"/>
              <a:pPr/>
              <a:t>5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Processes</a:t>
            </a:r>
          </a:p>
        </p:txBody>
      </p:sp>
      <p:pic>
        <p:nvPicPr>
          <p:cNvPr id="373764" name="Picture 4" descr="CNC turing ove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62113"/>
            <a:ext cx="5233987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5834063" y="1565275"/>
            <a:ext cx="3132137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CNC Turning</a:t>
            </a:r>
            <a:r>
              <a:rPr lang="en-US">
                <a:latin typeface="Arial" charset="0"/>
              </a:rPr>
              <a:t>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Critical Dimension:</a:t>
            </a:r>
          </a:p>
          <a:p>
            <a:r>
              <a:rPr lang="en-US">
                <a:latin typeface="Arial" charset="0"/>
              </a:rPr>
              <a:t>	</a:t>
            </a:r>
          </a:p>
          <a:p>
            <a:r>
              <a:rPr lang="en-US">
                <a:latin typeface="Arial" charset="0"/>
              </a:rPr>
              <a:t>	Shaft Diameter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59F83-A429-2A44-A36A-64DCD62009C7}" type="slidenum">
              <a:rPr lang="en-US"/>
              <a:pPr/>
              <a:t>50</a:t>
            </a:fld>
            <a:endParaRPr lang="en-US" sz="140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Not In-Control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graphicFrame>
        <p:nvGraphicFramePr>
          <p:cNvPr id="292901" name="Object 37"/>
          <p:cNvGraphicFramePr>
            <a:graphicFrameLocks noChangeAspect="1"/>
          </p:cNvGraphicFramePr>
          <p:nvPr/>
        </p:nvGraphicFramePr>
        <p:xfrm>
          <a:off x="1516063" y="1185863"/>
          <a:ext cx="6111875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0" name="Worksheet" r:id="rId3" imgW="6336792" imgH="5041392" progId="Excel.Sheet.8">
                  <p:embed/>
                </p:oleObj>
              </mc:Choice>
              <mc:Fallback>
                <p:oleObj name="Worksheet" r:id="rId3" imgW="6336792" imgH="5041392" progId="Excel.Sheet.8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185863"/>
                        <a:ext cx="6111875" cy="48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F4C82-2E77-B34F-8CC2-1E6FDC82F76F}" type="slidenum">
              <a:rPr lang="en-US"/>
              <a:pPr/>
              <a:t>51</a:t>
            </a:fld>
            <a:endParaRPr lang="en-US" sz="140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71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In</a:t>
            </a:r>
            <a:r>
              <a:rPr lang="en-US" dirty="0"/>
              <a:t>-Control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371715" name="Line 1027"/>
          <p:cNvSpPr>
            <a:spLocks noChangeShapeType="1"/>
          </p:cNvSpPr>
          <p:nvPr/>
        </p:nvSpPr>
        <p:spPr bwMode="auto">
          <a:xfrm flipV="1">
            <a:off x="1727200" y="2524125"/>
            <a:ext cx="4318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1731" name="Text Box 1043"/>
          <p:cNvSpPr txBox="1">
            <a:spLocks noChangeArrowheads="1"/>
          </p:cNvSpPr>
          <p:nvPr/>
        </p:nvSpPr>
        <p:spPr bwMode="auto">
          <a:xfrm>
            <a:off x="2879725" y="521493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</a:t>
            </a:r>
          </a:p>
        </p:txBody>
      </p:sp>
      <p:sp>
        <p:nvSpPr>
          <p:cNvPr id="371732" name="Text Box 1044"/>
          <p:cNvSpPr txBox="1">
            <a:spLocks noChangeArrowheads="1"/>
          </p:cNvSpPr>
          <p:nvPr/>
        </p:nvSpPr>
        <p:spPr bwMode="auto">
          <a:xfrm>
            <a:off x="3641725" y="4503738"/>
            <a:ext cx="59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i+1</a:t>
            </a:r>
          </a:p>
        </p:txBody>
      </p:sp>
      <p:sp>
        <p:nvSpPr>
          <p:cNvPr id="371733" name="Text Box 1045"/>
          <p:cNvSpPr txBox="1">
            <a:spLocks noChangeArrowheads="1"/>
          </p:cNvSpPr>
          <p:nvPr/>
        </p:nvSpPr>
        <p:spPr bwMode="auto">
          <a:xfrm>
            <a:off x="4743450" y="3792538"/>
            <a:ext cx="59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i+2</a:t>
            </a:r>
          </a:p>
        </p:txBody>
      </p:sp>
      <p:sp>
        <p:nvSpPr>
          <p:cNvPr id="371734" name="Text Box 1046"/>
          <p:cNvSpPr txBox="1">
            <a:spLocks noChangeArrowheads="1"/>
          </p:cNvSpPr>
          <p:nvPr/>
        </p:nvSpPr>
        <p:spPr bwMode="auto">
          <a:xfrm>
            <a:off x="5775325" y="3082925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...</a:t>
            </a:r>
          </a:p>
        </p:txBody>
      </p:sp>
      <p:sp>
        <p:nvSpPr>
          <p:cNvPr id="371735" name="Text Box 1047"/>
          <p:cNvSpPr txBox="1">
            <a:spLocks noChangeArrowheads="1"/>
          </p:cNvSpPr>
          <p:nvPr/>
        </p:nvSpPr>
        <p:spPr bwMode="auto">
          <a:xfrm>
            <a:off x="5086707" y="4276464"/>
            <a:ext cx="324290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" charset="0"/>
              </a:rPr>
              <a:t>The Parent Distribution </a:t>
            </a:r>
            <a:r>
              <a:rPr lang="en-US" b="1" dirty="0" smtClean="0">
                <a:latin typeface="Times" charset="0"/>
              </a:rPr>
              <a:t>Does Not </a:t>
            </a:r>
            <a:r>
              <a:rPr lang="en-US" dirty="0" smtClean="0">
                <a:latin typeface="Times" charset="0"/>
              </a:rPr>
              <a:t>Change with </a:t>
            </a:r>
            <a:r>
              <a:rPr lang="en-US" dirty="0">
                <a:latin typeface="Times" charset="0"/>
              </a:rPr>
              <a:t>Time</a:t>
            </a:r>
          </a:p>
        </p:txBody>
      </p:sp>
      <p:sp>
        <p:nvSpPr>
          <p:cNvPr id="371736" name="Line 1048"/>
          <p:cNvSpPr>
            <a:spLocks noChangeShapeType="1"/>
          </p:cNvSpPr>
          <p:nvPr/>
        </p:nvSpPr>
        <p:spPr bwMode="auto">
          <a:xfrm flipV="1">
            <a:off x="381000" y="3987800"/>
            <a:ext cx="15367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1737" name="Text Box 1049"/>
          <p:cNvSpPr txBox="1">
            <a:spLocks noChangeArrowheads="1"/>
          </p:cNvSpPr>
          <p:nvPr/>
        </p:nvSpPr>
        <p:spPr bwMode="auto">
          <a:xfrm rot="-2481987">
            <a:off x="508000" y="42672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0756" y="4208608"/>
            <a:ext cx="1797050" cy="1209554"/>
            <a:chOff x="1020756" y="4208608"/>
            <a:chExt cx="1797050" cy="1209554"/>
          </a:xfrm>
        </p:grpSpPr>
        <p:grpSp>
          <p:nvGrpSpPr>
            <p:cNvPr id="34" name="Group 1033"/>
            <p:cNvGrpSpPr>
              <a:grpSpLocks/>
            </p:cNvGrpSpPr>
            <p:nvPr/>
          </p:nvGrpSpPr>
          <p:grpSpPr bwMode="auto">
            <a:xfrm>
              <a:off x="1020756" y="4332312"/>
              <a:ext cx="1797050" cy="1085850"/>
              <a:chOff x="1034" y="2793"/>
              <a:chExt cx="1132" cy="684"/>
            </a:xfrm>
          </p:grpSpPr>
          <p:grpSp>
            <p:nvGrpSpPr>
              <p:cNvPr id="35" name="Group 1034"/>
              <p:cNvGrpSpPr>
                <a:grpSpLocks/>
              </p:cNvGrpSpPr>
              <p:nvPr/>
            </p:nvGrpSpPr>
            <p:grpSpPr bwMode="auto">
              <a:xfrm>
                <a:off x="1187" y="2793"/>
                <a:ext cx="772" cy="670"/>
                <a:chOff x="1529" y="1206"/>
                <a:chExt cx="2617" cy="1449"/>
              </a:xfrm>
            </p:grpSpPr>
            <p:sp>
              <p:nvSpPr>
                <p:cNvPr id="37" name="Freeform 1035"/>
                <p:cNvSpPr>
                  <a:spLocks/>
                </p:cNvSpPr>
                <p:nvPr/>
              </p:nvSpPr>
              <p:spPr bwMode="auto">
                <a:xfrm>
                  <a:off x="1529" y="1206"/>
                  <a:ext cx="1301" cy="1449"/>
                </a:xfrm>
                <a:custGeom>
                  <a:avLst/>
                  <a:gdLst>
                    <a:gd name="T0" fmla="*/ 0 w 1301"/>
                    <a:gd name="T1" fmla="*/ 1449 h 1449"/>
                    <a:gd name="T2" fmla="*/ 75 w 1301"/>
                    <a:gd name="T3" fmla="*/ 1439 h 1449"/>
                    <a:gd name="T4" fmla="*/ 141 w 1301"/>
                    <a:gd name="T5" fmla="*/ 1430 h 1449"/>
                    <a:gd name="T6" fmla="*/ 217 w 1301"/>
                    <a:gd name="T7" fmla="*/ 1411 h 1449"/>
                    <a:gd name="T8" fmla="*/ 273 w 1301"/>
                    <a:gd name="T9" fmla="*/ 1392 h 1449"/>
                    <a:gd name="T10" fmla="*/ 396 w 1301"/>
                    <a:gd name="T11" fmla="*/ 1320 h 1449"/>
                    <a:gd name="T12" fmla="*/ 500 w 1301"/>
                    <a:gd name="T13" fmla="*/ 1235 h 1449"/>
                    <a:gd name="T14" fmla="*/ 594 w 1301"/>
                    <a:gd name="T15" fmla="*/ 1125 h 1449"/>
                    <a:gd name="T16" fmla="*/ 679 w 1301"/>
                    <a:gd name="T17" fmla="*/ 1003 h 1449"/>
                    <a:gd name="T18" fmla="*/ 754 w 1301"/>
                    <a:gd name="T19" fmla="*/ 874 h 1449"/>
                    <a:gd name="T20" fmla="*/ 820 w 1301"/>
                    <a:gd name="T21" fmla="*/ 742 h 1449"/>
                    <a:gd name="T22" fmla="*/ 886 w 1301"/>
                    <a:gd name="T23" fmla="*/ 613 h 1449"/>
                    <a:gd name="T24" fmla="*/ 943 w 1301"/>
                    <a:gd name="T25" fmla="*/ 484 h 1449"/>
                    <a:gd name="T26" fmla="*/ 999 w 1301"/>
                    <a:gd name="T27" fmla="*/ 352 h 1449"/>
                    <a:gd name="T28" fmla="*/ 1056 w 1301"/>
                    <a:gd name="T29" fmla="*/ 242 h 1449"/>
                    <a:gd name="T30" fmla="*/ 1112 w 1301"/>
                    <a:gd name="T31" fmla="*/ 148 h 1449"/>
                    <a:gd name="T32" fmla="*/ 1178 w 1301"/>
                    <a:gd name="T33" fmla="*/ 76 h 1449"/>
                    <a:gd name="T34" fmla="*/ 1206 w 1301"/>
                    <a:gd name="T35" fmla="*/ 48 h 1449"/>
                    <a:gd name="T36" fmla="*/ 1235 w 1301"/>
                    <a:gd name="T37" fmla="*/ 19 h 1449"/>
                    <a:gd name="T38" fmla="*/ 1272 w 1301"/>
                    <a:gd name="T39" fmla="*/ 10 h 1449"/>
                    <a:gd name="T40" fmla="*/ 1301 w 1301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1" h="1449">
                      <a:moveTo>
                        <a:pt x="0" y="1449"/>
                      </a:moveTo>
                      <a:lnTo>
                        <a:pt x="75" y="1439"/>
                      </a:lnTo>
                      <a:lnTo>
                        <a:pt x="141" y="1430"/>
                      </a:lnTo>
                      <a:lnTo>
                        <a:pt x="217" y="1411"/>
                      </a:lnTo>
                      <a:lnTo>
                        <a:pt x="273" y="1392"/>
                      </a:lnTo>
                      <a:lnTo>
                        <a:pt x="396" y="1320"/>
                      </a:lnTo>
                      <a:lnTo>
                        <a:pt x="500" y="1235"/>
                      </a:lnTo>
                      <a:lnTo>
                        <a:pt x="594" y="1125"/>
                      </a:lnTo>
                      <a:lnTo>
                        <a:pt x="679" y="1003"/>
                      </a:lnTo>
                      <a:lnTo>
                        <a:pt x="754" y="874"/>
                      </a:lnTo>
                      <a:lnTo>
                        <a:pt x="820" y="742"/>
                      </a:lnTo>
                      <a:lnTo>
                        <a:pt x="886" y="613"/>
                      </a:lnTo>
                      <a:lnTo>
                        <a:pt x="943" y="484"/>
                      </a:lnTo>
                      <a:lnTo>
                        <a:pt x="999" y="352"/>
                      </a:lnTo>
                      <a:lnTo>
                        <a:pt x="1056" y="242"/>
                      </a:lnTo>
                      <a:lnTo>
                        <a:pt x="1112" y="148"/>
                      </a:lnTo>
                      <a:lnTo>
                        <a:pt x="1178" y="76"/>
                      </a:lnTo>
                      <a:lnTo>
                        <a:pt x="1206" y="48"/>
                      </a:lnTo>
                      <a:lnTo>
                        <a:pt x="1235" y="19"/>
                      </a:lnTo>
                      <a:lnTo>
                        <a:pt x="1272" y="10"/>
                      </a:lnTo>
                      <a:lnTo>
                        <a:pt x="1301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036"/>
                <p:cNvSpPr>
                  <a:spLocks/>
                </p:cNvSpPr>
                <p:nvPr/>
              </p:nvSpPr>
              <p:spPr bwMode="auto">
                <a:xfrm>
                  <a:off x="2839" y="1206"/>
                  <a:ext cx="1307" cy="1449"/>
                </a:xfrm>
                <a:custGeom>
                  <a:avLst/>
                  <a:gdLst>
                    <a:gd name="T0" fmla="*/ 1307 w 1307"/>
                    <a:gd name="T1" fmla="*/ 1449 h 1449"/>
                    <a:gd name="T2" fmla="*/ 1232 w 1307"/>
                    <a:gd name="T3" fmla="*/ 1439 h 1449"/>
                    <a:gd name="T4" fmla="*/ 1156 w 1307"/>
                    <a:gd name="T5" fmla="*/ 1430 h 1449"/>
                    <a:gd name="T6" fmla="*/ 1090 w 1307"/>
                    <a:gd name="T7" fmla="*/ 1411 h 1449"/>
                    <a:gd name="T8" fmla="*/ 1024 w 1307"/>
                    <a:gd name="T9" fmla="*/ 1392 h 1449"/>
                    <a:gd name="T10" fmla="*/ 911 w 1307"/>
                    <a:gd name="T11" fmla="*/ 1320 h 1449"/>
                    <a:gd name="T12" fmla="*/ 808 w 1307"/>
                    <a:gd name="T13" fmla="*/ 1235 h 1449"/>
                    <a:gd name="T14" fmla="*/ 713 w 1307"/>
                    <a:gd name="T15" fmla="*/ 1125 h 1449"/>
                    <a:gd name="T16" fmla="*/ 629 w 1307"/>
                    <a:gd name="T17" fmla="*/ 1003 h 1449"/>
                    <a:gd name="T18" fmla="*/ 553 w 1307"/>
                    <a:gd name="T19" fmla="*/ 874 h 1449"/>
                    <a:gd name="T20" fmla="*/ 478 w 1307"/>
                    <a:gd name="T21" fmla="*/ 742 h 1449"/>
                    <a:gd name="T22" fmla="*/ 412 w 1307"/>
                    <a:gd name="T23" fmla="*/ 613 h 1449"/>
                    <a:gd name="T24" fmla="*/ 355 w 1307"/>
                    <a:gd name="T25" fmla="*/ 484 h 1449"/>
                    <a:gd name="T26" fmla="*/ 299 w 1307"/>
                    <a:gd name="T27" fmla="*/ 352 h 1449"/>
                    <a:gd name="T28" fmla="*/ 242 w 1307"/>
                    <a:gd name="T29" fmla="*/ 242 h 1449"/>
                    <a:gd name="T30" fmla="*/ 186 w 1307"/>
                    <a:gd name="T31" fmla="*/ 148 h 1449"/>
                    <a:gd name="T32" fmla="*/ 129 w 1307"/>
                    <a:gd name="T33" fmla="*/ 76 h 1449"/>
                    <a:gd name="T34" fmla="*/ 101 w 1307"/>
                    <a:gd name="T35" fmla="*/ 48 h 1449"/>
                    <a:gd name="T36" fmla="*/ 63 w 1307"/>
                    <a:gd name="T37" fmla="*/ 19 h 1449"/>
                    <a:gd name="T38" fmla="*/ 38 w 1307"/>
                    <a:gd name="T39" fmla="*/ 10 h 1449"/>
                    <a:gd name="T40" fmla="*/ 0 w 1307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7" h="1449">
                      <a:moveTo>
                        <a:pt x="1307" y="1449"/>
                      </a:moveTo>
                      <a:lnTo>
                        <a:pt x="1232" y="1439"/>
                      </a:lnTo>
                      <a:lnTo>
                        <a:pt x="1156" y="1430"/>
                      </a:lnTo>
                      <a:lnTo>
                        <a:pt x="1090" y="1411"/>
                      </a:lnTo>
                      <a:lnTo>
                        <a:pt x="1024" y="1392"/>
                      </a:lnTo>
                      <a:lnTo>
                        <a:pt x="911" y="1320"/>
                      </a:lnTo>
                      <a:lnTo>
                        <a:pt x="808" y="1235"/>
                      </a:lnTo>
                      <a:lnTo>
                        <a:pt x="713" y="1125"/>
                      </a:lnTo>
                      <a:lnTo>
                        <a:pt x="629" y="1003"/>
                      </a:lnTo>
                      <a:lnTo>
                        <a:pt x="553" y="874"/>
                      </a:lnTo>
                      <a:lnTo>
                        <a:pt x="478" y="742"/>
                      </a:lnTo>
                      <a:lnTo>
                        <a:pt x="412" y="613"/>
                      </a:lnTo>
                      <a:lnTo>
                        <a:pt x="355" y="484"/>
                      </a:lnTo>
                      <a:lnTo>
                        <a:pt x="299" y="352"/>
                      </a:lnTo>
                      <a:lnTo>
                        <a:pt x="242" y="242"/>
                      </a:lnTo>
                      <a:lnTo>
                        <a:pt x="186" y="148"/>
                      </a:lnTo>
                      <a:lnTo>
                        <a:pt x="129" y="76"/>
                      </a:lnTo>
                      <a:lnTo>
                        <a:pt x="101" y="48"/>
                      </a:lnTo>
                      <a:lnTo>
                        <a:pt x="63" y="19"/>
                      </a:lnTo>
                      <a:lnTo>
                        <a:pt x="3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Line 1037"/>
              <p:cNvSpPr>
                <a:spLocks noChangeShapeType="1"/>
              </p:cNvSpPr>
              <p:nvPr/>
            </p:nvSpPr>
            <p:spPr bwMode="auto">
              <a:xfrm flipV="1">
                <a:off x="1034" y="3476"/>
                <a:ext cx="1132" cy="1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" name="Straight Connector 2"/>
            <p:cNvCxnSpPr/>
            <p:nvPr/>
          </p:nvCxnSpPr>
          <p:spPr bwMode="auto">
            <a:xfrm>
              <a:off x="1865677" y="4208608"/>
              <a:ext cx="0" cy="12089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2370417" y="3203400"/>
            <a:ext cx="1797050" cy="1209554"/>
            <a:chOff x="1020756" y="4208608"/>
            <a:chExt cx="1797050" cy="1209554"/>
          </a:xfrm>
        </p:grpSpPr>
        <p:grpSp>
          <p:nvGrpSpPr>
            <p:cNvPr id="40" name="Group 1033"/>
            <p:cNvGrpSpPr>
              <a:grpSpLocks/>
            </p:cNvGrpSpPr>
            <p:nvPr/>
          </p:nvGrpSpPr>
          <p:grpSpPr bwMode="auto">
            <a:xfrm>
              <a:off x="1020756" y="4332312"/>
              <a:ext cx="1797050" cy="1085850"/>
              <a:chOff x="1034" y="2793"/>
              <a:chExt cx="1132" cy="684"/>
            </a:xfrm>
          </p:grpSpPr>
          <p:grpSp>
            <p:nvGrpSpPr>
              <p:cNvPr id="42" name="Group 1034"/>
              <p:cNvGrpSpPr>
                <a:grpSpLocks/>
              </p:cNvGrpSpPr>
              <p:nvPr/>
            </p:nvGrpSpPr>
            <p:grpSpPr bwMode="auto">
              <a:xfrm>
                <a:off x="1187" y="2793"/>
                <a:ext cx="772" cy="670"/>
                <a:chOff x="1529" y="1206"/>
                <a:chExt cx="2617" cy="1449"/>
              </a:xfrm>
            </p:grpSpPr>
            <p:sp>
              <p:nvSpPr>
                <p:cNvPr id="44" name="Freeform 1035"/>
                <p:cNvSpPr>
                  <a:spLocks/>
                </p:cNvSpPr>
                <p:nvPr/>
              </p:nvSpPr>
              <p:spPr bwMode="auto">
                <a:xfrm>
                  <a:off x="1529" y="1206"/>
                  <a:ext cx="1301" cy="1449"/>
                </a:xfrm>
                <a:custGeom>
                  <a:avLst/>
                  <a:gdLst>
                    <a:gd name="T0" fmla="*/ 0 w 1301"/>
                    <a:gd name="T1" fmla="*/ 1449 h 1449"/>
                    <a:gd name="T2" fmla="*/ 75 w 1301"/>
                    <a:gd name="T3" fmla="*/ 1439 h 1449"/>
                    <a:gd name="T4" fmla="*/ 141 w 1301"/>
                    <a:gd name="T5" fmla="*/ 1430 h 1449"/>
                    <a:gd name="T6" fmla="*/ 217 w 1301"/>
                    <a:gd name="T7" fmla="*/ 1411 h 1449"/>
                    <a:gd name="T8" fmla="*/ 273 w 1301"/>
                    <a:gd name="T9" fmla="*/ 1392 h 1449"/>
                    <a:gd name="T10" fmla="*/ 396 w 1301"/>
                    <a:gd name="T11" fmla="*/ 1320 h 1449"/>
                    <a:gd name="T12" fmla="*/ 500 w 1301"/>
                    <a:gd name="T13" fmla="*/ 1235 h 1449"/>
                    <a:gd name="T14" fmla="*/ 594 w 1301"/>
                    <a:gd name="T15" fmla="*/ 1125 h 1449"/>
                    <a:gd name="T16" fmla="*/ 679 w 1301"/>
                    <a:gd name="T17" fmla="*/ 1003 h 1449"/>
                    <a:gd name="T18" fmla="*/ 754 w 1301"/>
                    <a:gd name="T19" fmla="*/ 874 h 1449"/>
                    <a:gd name="T20" fmla="*/ 820 w 1301"/>
                    <a:gd name="T21" fmla="*/ 742 h 1449"/>
                    <a:gd name="T22" fmla="*/ 886 w 1301"/>
                    <a:gd name="T23" fmla="*/ 613 h 1449"/>
                    <a:gd name="T24" fmla="*/ 943 w 1301"/>
                    <a:gd name="T25" fmla="*/ 484 h 1449"/>
                    <a:gd name="T26" fmla="*/ 999 w 1301"/>
                    <a:gd name="T27" fmla="*/ 352 h 1449"/>
                    <a:gd name="T28" fmla="*/ 1056 w 1301"/>
                    <a:gd name="T29" fmla="*/ 242 h 1449"/>
                    <a:gd name="T30" fmla="*/ 1112 w 1301"/>
                    <a:gd name="T31" fmla="*/ 148 h 1449"/>
                    <a:gd name="T32" fmla="*/ 1178 w 1301"/>
                    <a:gd name="T33" fmla="*/ 76 h 1449"/>
                    <a:gd name="T34" fmla="*/ 1206 w 1301"/>
                    <a:gd name="T35" fmla="*/ 48 h 1449"/>
                    <a:gd name="T36" fmla="*/ 1235 w 1301"/>
                    <a:gd name="T37" fmla="*/ 19 h 1449"/>
                    <a:gd name="T38" fmla="*/ 1272 w 1301"/>
                    <a:gd name="T39" fmla="*/ 10 h 1449"/>
                    <a:gd name="T40" fmla="*/ 1301 w 1301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1" h="1449">
                      <a:moveTo>
                        <a:pt x="0" y="1449"/>
                      </a:moveTo>
                      <a:lnTo>
                        <a:pt x="75" y="1439"/>
                      </a:lnTo>
                      <a:lnTo>
                        <a:pt x="141" y="1430"/>
                      </a:lnTo>
                      <a:lnTo>
                        <a:pt x="217" y="1411"/>
                      </a:lnTo>
                      <a:lnTo>
                        <a:pt x="273" y="1392"/>
                      </a:lnTo>
                      <a:lnTo>
                        <a:pt x="396" y="1320"/>
                      </a:lnTo>
                      <a:lnTo>
                        <a:pt x="500" y="1235"/>
                      </a:lnTo>
                      <a:lnTo>
                        <a:pt x="594" y="1125"/>
                      </a:lnTo>
                      <a:lnTo>
                        <a:pt x="679" y="1003"/>
                      </a:lnTo>
                      <a:lnTo>
                        <a:pt x="754" y="874"/>
                      </a:lnTo>
                      <a:lnTo>
                        <a:pt x="820" y="742"/>
                      </a:lnTo>
                      <a:lnTo>
                        <a:pt x="886" y="613"/>
                      </a:lnTo>
                      <a:lnTo>
                        <a:pt x="943" y="484"/>
                      </a:lnTo>
                      <a:lnTo>
                        <a:pt x="999" y="352"/>
                      </a:lnTo>
                      <a:lnTo>
                        <a:pt x="1056" y="242"/>
                      </a:lnTo>
                      <a:lnTo>
                        <a:pt x="1112" y="148"/>
                      </a:lnTo>
                      <a:lnTo>
                        <a:pt x="1178" y="76"/>
                      </a:lnTo>
                      <a:lnTo>
                        <a:pt x="1206" y="48"/>
                      </a:lnTo>
                      <a:lnTo>
                        <a:pt x="1235" y="19"/>
                      </a:lnTo>
                      <a:lnTo>
                        <a:pt x="1272" y="10"/>
                      </a:lnTo>
                      <a:lnTo>
                        <a:pt x="1301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036"/>
                <p:cNvSpPr>
                  <a:spLocks/>
                </p:cNvSpPr>
                <p:nvPr/>
              </p:nvSpPr>
              <p:spPr bwMode="auto">
                <a:xfrm>
                  <a:off x="2839" y="1206"/>
                  <a:ext cx="1307" cy="1449"/>
                </a:xfrm>
                <a:custGeom>
                  <a:avLst/>
                  <a:gdLst>
                    <a:gd name="T0" fmla="*/ 1307 w 1307"/>
                    <a:gd name="T1" fmla="*/ 1449 h 1449"/>
                    <a:gd name="T2" fmla="*/ 1232 w 1307"/>
                    <a:gd name="T3" fmla="*/ 1439 h 1449"/>
                    <a:gd name="T4" fmla="*/ 1156 w 1307"/>
                    <a:gd name="T5" fmla="*/ 1430 h 1449"/>
                    <a:gd name="T6" fmla="*/ 1090 w 1307"/>
                    <a:gd name="T7" fmla="*/ 1411 h 1449"/>
                    <a:gd name="T8" fmla="*/ 1024 w 1307"/>
                    <a:gd name="T9" fmla="*/ 1392 h 1449"/>
                    <a:gd name="T10" fmla="*/ 911 w 1307"/>
                    <a:gd name="T11" fmla="*/ 1320 h 1449"/>
                    <a:gd name="T12" fmla="*/ 808 w 1307"/>
                    <a:gd name="T13" fmla="*/ 1235 h 1449"/>
                    <a:gd name="T14" fmla="*/ 713 w 1307"/>
                    <a:gd name="T15" fmla="*/ 1125 h 1449"/>
                    <a:gd name="T16" fmla="*/ 629 w 1307"/>
                    <a:gd name="T17" fmla="*/ 1003 h 1449"/>
                    <a:gd name="T18" fmla="*/ 553 w 1307"/>
                    <a:gd name="T19" fmla="*/ 874 h 1449"/>
                    <a:gd name="T20" fmla="*/ 478 w 1307"/>
                    <a:gd name="T21" fmla="*/ 742 h 1449"/>
                    <a:gd name="T22" fmla="*/ 412 w 1307"/>
                    <a:gd name="T23" fmla="*/ 613 h 1449"/>
                    <a:gd name="T24" fmla="*/ 355 w 1307"/>
                    <a:gd name="T25" fmla="*/ 484 h 1449"/>
                    <a:gd name="T26" fmla="*/ 299 w 1307"/>
                    <a:gd name="T27" fmla="*/ 352 h 1449"/>
                    <a:gd name="T28" fmla="*/ 242 w 1307"/>
                    <a:gd name="T29" fmla="*/ 242 h 1449"/>
                    <a:gd name="T30" fmla="*/ 186 w 1307"/>
                    <a:gd name="T31" fmla="*/ 148 h 1449"/>
                    <a:gd name="T32" fmla="*/ 129 w 1307"/>
                    <a:gd name="T33" fmla="*/ 76 h 1449"/>
                    <a:gd name="T34" fmla="*/ 101 w 1307"/>
                    <a:gd name="T35" fmla="*/ 48 h 1449"/>
                    <a:gd name="T36" fmla="*/ 63 w 1307"/>
                    <a:gd name="T37" fmla="*/ 19 h 1449"/>
                    <a:gd name="T38" fmla="*/ 38 w 1307"/>
                    <a:gd name="T39" fmla="*/ 10 h 1449"/>
                    <a:gd name="T40" fmla="*/ 0 w 1307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7" h="1449">
                      <a:moveTo>
                        <a:pt x="1307" y="1449"/>
                      </a:moveTo>
                      <a:lnTo>
                        <a:pt x="1232" y="1439"/>
                      </a:lnTo>
                      <a:lnTo>
                        <a:pt x="1156" y="1430"/>
                      </a:lnTo>
                      <a:lnTo>
                        <a:pt x="1090" y="1411"/>
                      </a:lnTo>
                      <a:lnTo>
                        <a:pt x="1024" y="1392"/>
                      </a:lnTo>
                      <a:lnTo>
                        <a:pt x="911" y="1320"/>
                      </a:lnTo>
                      <a:lnTo>
                        <a:pt x="808" y="1235"/>
                      </a:lnTo>
                      <a:lnTo>
                        <a:pt x="713" y="1125"/>
                      </a:lnTo>
                      <a:lnTo>
                        <a:pt x="629" y="1003"/>
                      </a:lnTo>
                      <a:lnTo>
                        <a:pt x="553" y="874"/>
                      </a:lnTo>
                      <a:lnTo>
                        <a:pt x="478" y="742"/>
                      </a:lnTo>
                      <a:lnTo>
                        <a:pt x="412" y="613"/>
                      </a:lnTo>
                      <a:lnTo>
                        <a:pt x="355" y="484"/>
                      </a:lnTo>
                      <a:lnTo>
                        <a:pt x="299" y="352"/>
                      </a:lnTo>
                      <a:lnTo>
                        <a:pt x="242" y="242"/>
                      </a:lnTo>
                      <a:lnTo>
                        <a:pt x="186" y="148"/>
                      </a:lnTo>
                      <a:lnTo>
                        <a:pt x="129" y="76"/>
                      </a:lnTo>
                      <a:lnTo>
                        <a:pt x="101" y="48"/>
                      </a:lnTo>
                      <a:lnTo>
                        <a:pt x="63" y="19"/>
                      </a:lnTo>
                      <a:lnTo>
                        <a:pt x="3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1037"/>
              <p:cNvSpPr>
                <a:spLocks noChangeShapeType="1"/>
              </p:cNvSpPr>
              <p:nvPr/>
            </p:nvSpPr>
            <p:spPr bwMode="auto">
              <a:xfrm flipV="1">
                <a:off x="1034" y="3476"/>
                <a:ext cx="1132" cy="1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>
              <a:off x="1865677" y="4208608"/>
              <a:ext cx="0" cy="12089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3680390" y="2343720"/>
            <a:ext cx="1797050" cy="1209554"/>
            <a:chOff x="1020756" y="4208608"/>
            <a:chExt cx="1797050" cy="1209554"/>
          </a:xfrm>
        </p:grpSpPr>
        <p:grpSp>
          <p:nvGrpSpPr>
            <p:cNvPr id="47" name="Group 1033"/>
            <p:cNvGrpSpPr>
              <a:grpSpLocks/>
            </p:cNvGrpSpPr>
            <p:nvPr/>
          </p:nvGrpSpPr>
          <p:grpSpPr bwMode="auto">
            <a:xfrm>
              <a:off x="1020756" y="4332312"/>
              <a:ext cx="1797050" cy="1085850"/>
              <a:chOff x="1034" y="2793"/>
              <a:chExt cx="1132" cy="684"/>
            </a:xfrm>
          </p:grpSpPr>
          <p:grpSp>
            <p:nvGrpSpPr>
              <p:cNvPr id="49" name="Group 1034"/>
              <p:cNvGrpSpPr>
                <a:grpSpLocks/>
              </p:cNvGrpSpPr>
              <p:nvPr/>
            </p:nvGrpSpPr>
            <p:grpSpPr bwMode="auto">
              <a:xfrm>
                <a:off x="1187" y="2793"/>
                <a:ext cx="772" cy="670"/>
                <a:chOff x="1529" y="1206"/>
                <a:chExt cx="2617" cy="1449"/>
              </a:xfrm>
            </p:grpSpPr>
            <p:sp>
              <p:nvSpPr>
                <p:cNvPr id="51" name="Freeform 1035"/>
                <p:cNvSpPr>
                  <a:spLocks/>
                </p:cNvSpPr>
                <p:nvPr/>
              </p:nvSpPr>
              <p:spPr bwMode="auto">
                <a:xfrm>
                  <a:off x="1529" y="1206"/>
                  <a:ext cx="1301" cy="1449"/>
                </a:xfrm>
                <a:custGeom>
                  <a:avLst/>
                  <a:gdLst>
                    <a:gd name="T0" fmla="*/ 0 w 1301"/>
                    <a:gd name="T1" fmla="*/ 1449 h 1449"/>
                    <a:gd name="T2" fmla="*/ 75 w 1301"/>
                    <a:gd name="T3" fmla="*/ 1439 h 1449"/>
                    <a:gd name="T4" fmla="*/ 141 w 1301"/>
                    <a:gd name="T5" fmla="*/ 1430 h 1449"/>
                    <a:gd name="T6" fmla="*/ 217 w 1301"/>
                    <a:gd name="T7" fmla="*/ 1411 h 1449"/>
                    <a:gd name="T8" fmla="*/ 273 w 1301"/>
                    <a:gd name="T9" fmla="*/ 1392 h 1449"/>
                    <a:gd name="T10" fmla="*/ 396 w 1301"/>
                    <a:gd name="T11" fmla="*/ 1320 h 1449"/>
                    <a:gd name="T12" fmla="*/ 500 w 1301"/>
                    <a:gd name="T13" fmla="*/ 1235 h 1449"/>
                    <a:gd name="T14" fmla="*/ 594 w 1301"/>
                    <a:gd name="T15" fmla="*/ 1125 h 1449"/>
                    <a:gd name="T16" fmla="*/ 679 w 1301"/>
                    <a:gd name="T17" fmla="*/ 1003 h 1449"/>
                    <a:gd name="T18" fmla="*/ 754 w 1301"/>
                    <a:gd name="T19" fmla="*/ 874 h 1449"/>
                    <a:gd name="T20" fmla="*/ 820 w 1301"/>
                    <a:gd name="T21" fmla="*/ 742 h 1449"/>
                    <a:gd name="T22" fmla="*/ 886 w 1301"/>
                    <a:gd name="T23" fmla="*/ 613 h 1449"/>
                    <a:gd name="T24" fmla="*/ 943 w 1301"/>
                    <a:gd name="T25" fmla="*/ 484 h 1449"/>
                    <a:gd name="T26" fmla="*/ 999 w 1301"/>
                    <a:gd name="T27" fmla="*/ 352 h 1449"/>
                    <a:gd name="T28" fmla="*/ 1056 w 1301"/>
                    <a:gd name="T29" fmla="*/ 242 h 1449"/>
                    <a:gd name="T30" fmla="*/ 1112 w 1301"/>
                    <a:gd name="T31" fmla="*/ 148 h 1449"/>
                    <a:gd name="T32" fmla="*/ 1178 w 1301"/>
                    <a:gd name="T33" fmla="*/ 76 h 1449"/>
                    <a:gd name="T34" fmla="*/ 1206 w 1301"/>
                    <a:gd name="T35" fmla="*/ 48 h 1449"/>
                    <a:gd name="T36" fmla="*/ 1235 w 1301"/>
                    <a:gd name="T37" fmla="*/ 19 h 1449"/>
                    <a:gd name="T38" fmla="*/ 1272 w 1301"/>
                    <a:gd name="T39" fmla="*/ 10 h 1449"/>
                    <a:gd name="T40" fmla="*/ 1301 w 1301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1" h="1449">
                      <a:moveTo>
                        <a:pt x="0" y="1449"/>
                      </a:moveTo>
                      <a:lnTo>
                        <a:pt x="75" y="1439"/>
                      </a:lnTo>
                      <a:lnTo>
                        <a:pt x="141" y="1430"/>
                      </a:lnTo>
                      <a:lnTo>
                        <a:pt x="217" y="1411"/>
                      </a:lnTo>
                      <a:lnTo>
                        <a:pt x="273" y="1392"/>
                      </a:lnTo>
                      <a:lnTo>
                        <a:pt x="396" y="1320"/>
                      </a:lnTo>
                      <a:lnTo>
                        <a:pt x="500" y="1235"/>
                      </a:lnTo>
                      <a:lnTo>
                        <a:pt x="594" y="1125"/>
                      </a:lnTo>
                      <a:lnTo>
                        <a:pt x="679" y="1003"/>
                      </a:lnTo>
                      <a:lnTo>
                        <a:pt x="754" y="874"/>
                      </a:lnTo>
                      <a:lnTo>
                        <a:pt x="820" y="742"/>
                      </a:lnTo>
                      <a:lnTo>
                        <a:pt x="886" y="613"/>
                      </a:lnTo>
                      <a:lnTo>
                        <a:pt x="943" y="484"/>
                      </a:lnTo>
                      <a:lnTo>
                        <a:pt x="999" y="352"/>
                      </a:lnTo>
                      <a:lnTo>
                        <a:pt x="1056" y="242"/>
                      </a:lnTo>
                      <a:lnTo>
                        <a:pt x="1112" y="148"/>
                      </a:lnTo>
                      <a:lnTo>
                        <a:pt x="1178" y="76"/>
                      </a:lnTo>
                      <a:lnTo>
                        <a:pt x="1206" y="48"/>
                      </a:lnTo>
                      <a:lnTo>
                        <a:pt x="1235" y="19"/>
                      </a:lnTo>
                      <a:lnTo>
                        <a:pt x="1272" y="10"/>
                      </a:lnTo>
                      <a:lnTo>
                        <a:pt x="1301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036"/>
                <p:cNvSpPr>
                  <a:spLocks/>
                </p:cNvSpPr>
                <p:nvPr/>
              </p:nvSpPr>
              <p:spPr bwMode="auto">
                <a:xfrm>
                  <a:off x="2839" y="1206"/>
                  <a:ext cx="1307" cy="1449"/>
                </a:xfrm>
                <a:custGeom>
                  <a:avLst/>
                  <a:gdLst>
                    <a:gd name="T0" fmla="*/ 1307 w 1307"/>
                    <a:gd name="T1" fmla="*/ 1449 h 1449"/>
                    <a:gd name="T2" fmla="*/ 1232 w 1307"/>
                    <a:gd name="T3" fmla="*/ 1439 h 1449"/>
                    <a:gd name="T4" fmla="*/ 1156 w 1307"/>
                    <a:gd name="T5" fmla="*/ 1430 h 1449"/>
                    <a:gd name="T6" fmla="*/ 1090 w 1307"/>
                    <a:gd name="T7" fmla="*/ 1411 h 1449"/>
                    <a:gd name="T8" fmla="*/ 1024 w 1307"/>
                    <a:gd name="T9" fmla="*/ 1392 h 1449"/>
                    <a:gd name="T10" fmla="*/ 911 w 1307"/>
                    <a:gd name="T11" fmla="*/ 1320 h 1449"/>
                    <a:gd name="T12" fmla="*/ 808 w 1307"/>
                    <a:gd name="T13" fmla="*/ 1235 h 1449"/>
                    <a:gd name="T14" fmla="*/ 713 w 1307"/>
                    <a:gd name="T15" fmla="*/ 1125 h 1449"/>
                    <a:gd name="T16" fmla="*/ 629 w 1307"/>
                    <a:gd name="T17" fmla="*/ 1003 h 1449"/>
                    <a:gd name="T18" fmla="*/ 553 w 1307"/>
                    <a:gd name="T19" fmla="*/ 874 h 1449"/>
                    <a:gd name="T20" fmla="*/ 478 w 1307"/>
                    <a:gd name="T21" fmla="*/ 742 h 1449"/>
                    <a:gd name="T22" fmla="*/ 412 w 1307"/>
                    <a:gd name="T23" fmla="*/ 613 h 1449"/>
                    <a:gd name="T24" fmla="*/ 355 w 1307"/>
                    <a:gd name="T25" fmla="*/ 484 h 1449"/>
                    <a:gd name="T26" fmla="*/ 299 w 1307"/>
                    <a:gd name="T27" fmla="*/ 352 h 1449"/>
                    <a:gd name="T28" fmla="*/ 242 w 1307"/>
                    <a:gd name="T29" fmla="*/ 242 h 1449"/>
                    <a:gd name="T30" fmla="*/ 186 w 1307"/>
                    <a:gd name="T31" fmla="*/ 148 h 1449"/>
                    <a:gd name="T32" fmla="*/ 129 w 1307"/>
                    <a:gd name="T33" fmla="*/ 76 h 1449"/>
                    <a:gd name="T34" fmla="*/ 101 w 1307"/>
                    <a:gd name="T35" fmla="*/ 48 h 1449"/>
                    <a:gd name="T36" fmla="*/ 63 w 1307"/>
                    <a:gd name="T37" fmla="*/ 19 h 1449"/>
                    <a:gd name="T38" fmla="*/ 38 w 1307"/>
                    <a:gd name="T39" fmla="*/ 10 h 1449"/>
                    <a:gd name="T40" fmla="*/ 0 w 1307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7" h="1449">
                      <a:moveTo>
                        <a:pt x="1307" y="1449"/>
                      </a:moveTo>
                      <a:lnTo>
                        <a:pt x="1232" y="1439"/>
                      </a:lnTo>
                      <a:lnTo>
                        <a:pt x="1156" y="1430"/>
                      </a:lnTo>
                      <a:lnTo>
                        <a:pt x="1090" y="1411"/>
                      </a:lnTo>
                      <a:lnTo>
                        <a:pt x="1024" y="1392"/>
                      </a:lnTo>
                      <a:lnTo>
                        <a:pt x="911" y="1320"/>
                      </a:lnTo>
                      <a:lnTo>
                        <a:pt x="808" y="1235"/>
                      </a:lnTo>
                      <a:lnTo>
                        <a:pt x="713" y="1125"/>
                      </a:lnTo>
                      <a:lnTo>
                        <a:pt x="629" y="1003"/>
                      </a:lnTo>
                      <a:lnTo>
                        <a:pt x="553" y="874"/>
                      </a:lnTo>
                      <a:lnTo>
                        <a:pt x="478" y="742"/>
                      </a:lnTo>
                      <a:lnTo>
                        <a:pt x="412" y="613"/>
                      </a:lnTo>
                      <a:lnTo>
                        <a:pt x="355" y="484"/>
                      </a:lnTo>
                      <a:lnTo>
                        <a:pt x="299" y="352"/>
                      </a:lnTo>
                      <a:lnTo>
                        <a:pt x="242" y="242"/>
                      </a:lnTo>
                      <a:lnTo>
                        <a:pt x="186" y="148"/>
                      </a:lnTo>
                      <a:lnTo>
                        <a:pt x="129" y="76"/>
                      </a:lnTo>
                      <a:lnTo>
                        <a:pt x="101" y="48"/>
                      </a:lnTo>
                      <a:lnTo>
                        <a:pt x="63" y="19"/>
                      </a:lnTo>
                      <a:lnTo>
                        <a:pt x="3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Line 1037"/>
              <p:cNvSpPr>
                <a:spLocks noChangeShapeType="1"/>
              </p:cNvSpPr>
              <p:nvPr/>
            </p:nvSpPr>
            <p:spPr bwMode="auto">
              <a:xfrm flipV="1">
                <a:off x="1034" y="3476"/>
                <a:ext cx="1132" cy="1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 bwMode="auto">
            <a:xfrm>
              <a:off x="1865677" y="4208608"/>
              <a:ext cx="0" cy="12089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4719160" y="1649412"/>
            <a:ext cx="1797050" cy="1209554"/>
            <a:chOff x="1020756" y="4208608"/>
            <a:chExt cx="1797050" cy="1209554"/>
          </a:xfrm>
        </p:grpSpPr>
        <p:grpSp>
          <p:nvGrpSpPr>
            <p:cNvPr id="54" name="Group 1033"/>
            <p:cNvGrpSpPr>
              <a:grpSpLocks/>
            </p:cNvGrpSpPr>
            <p:nvPr/>
          </p:nvGrpSpPr>
          <p:grpSpPr bwMode="auto">
            <a:xfrm>
              <a:off x="1020756" y="4332312"/>
              <a:ext cx="1797050" cy="1085850"/>
              <a:chOff x="1034" y="2793"/>
              <a:chExt cx="1132" cy="684"/>
            </a:xfrm>
          </p:grpSpPr>
          <p:grpSp>
            <p:nvGrpSpPr>
              <p:cNvPr id="56" name="Group 1034"/>
              <p:cNvGrpSpPr>
                <a:grpSpLocks/>
              </p:cNvGrpSpPr>
              <p:nvPr/>
            </p:nvGrpSpPr>
            <p:grpSpPr bwMode="auto">
              <a:xfrm>
                <a:off x="1187" y="2793"/>
                <a:ext cx="772" cy="670"/>
                <a:chOff x="1529" y="1206"/>
                <a:chExt cx="2617" cy="1449"/>
              </a:xfrm>
            </p:grpSpPr>
            <p:sp>
              <p:nvSpPr>
                <p:cNvPr id="58" name="Freeform 1035"/>
                <p:cNvSpPr>
                  <a:spLocks/>
                </p:cNvSpPr>
                <p:nvPr/>
              </p:nvSpPr>
              <p:spPr bwMode="auto">
                <a:xfrm>
                  <a:off x="1529" y="1206"/>
                  <a:ext cx="1301" cy="1449"/>
                </a:xfrm>
                <a:custGeom>
                  <a:avLst/>
                  <a:gdLst>
                    <a:gd name="T0" fmla="*/ 0 w 1301"/>
                    <a:gd name="T1" fmla="*/ 1449 h 1449"/>
                    <a:gd name="T2" fmla="*/ 75 w 1301"/>
                    <a:gd name="T3" fmla="*/ 1439 h 1449"/>
                    <a:gd name="T4" fmla="*/ 141 w 1301"/>
                    <a:gd name="T5" fmla="*/ 1430 h 1449"/>
                    <a:gd name="T6" fmla="*/ 217 w 1301"/>
                    <a:gd name="T7" fmla="*/ 1411 h 1449"/>
                    <a:gd name="T8" fmla="*/ 273 w 1301"/>
                    <a:gd name="T9" fmla="*/ 1392 h 1449"/>
                    <a:gd name="T10" fmla="*/ 396 w 1301"/>
                    <a:gd name="T11" fmla="*/ 1320 h 1449"/>
                    <a:gd name="T12" fmla="*/ 500 w 1301"/>
                    <a:gd name="T13" fmla="*/ 1235 h 1449"/>
                    <a:gd name="T14" fmla="*/ 594 w 1301"/>
                    <a:gd name="T15" fmla="*/ 1125 h 1449"/>
                    <a:gd name="T16" fmla="*/ 679 w 1301"/>
                    <a:gd name="T17" fmla="*/ 1003 h 1449"/>
                    <a:gd name="T18" fmla="*/ 754 w 1301"/>
                    <a:gd name="T19" fmla="*/ 874 h 1449"/>
                    <a:gd name="T20" fmla="*/ 820 w 1301"/>
                    <a:gd name="T21" fmla="*/ 742 h 1449"/>
                    <a:gd name="T22" fmla="*/ 886 w 1301"/>
                    <a:gd name="T23" fmla="*/ 613 h 1449"/>
                    <a:gd name="T24" fmla="*/ 943 w 1301"/>
                    <a:gd name="T25" fmla="*/ 484 h 1449"/>
                    <a:gd name="T26" fmla="*/ 999 w 1301"/>
                    <a:gd name="T27" fmla="*/ 352 h 1449"/>
                    <a:gd name="T28" fmla="*/ 1056 w 1301"/>
                    <a:gd name="T29" fmla="*/ 242 h 1449"/>
                    <a:gd name="T30" fmla="*/ 1112 w 1301"/>
                    <a:gd name="T31" fmla="*/ 148 h 1449"/>
                    <a:gd name="T32" fmla="*/ 1178 w 1301"/>
                    <a:gd name="T33" fmla="*/ 76 h 1449"/>
                    <a:gd name="T34" fmla="*/ 1206 w 1301"/>
                    <a:gd name="T35" fmla="*/ 48 h 1449"/>
                    <a:gd name="T36" fmla="*/ 1235 w 1301"/>
                    <a:gd name="T37" fmla="*/ 19 h 1449"/>
                    <a:gd name="T38" fmla="*/ 1272 w 1301"/>
                    <a:gd name="T39" fmla="*/ 10 h 1449"/>
                    <a:gd name="T40" fmla="*/ 1301 w 1301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1" h="1449">
                      <a:moveTo>
                        <a:pt x="0" y="1449"/>
                      </a:moveTo>
                      <a:lnTo>
                        <a:pt x="75" y="1439"/>
                      </a:lnTo>
                      <a:lnTo>
                        <a:pt x="141" y="1430"/>
                      </a:lnTo>
                      <a:lnTo>
                        <a:pt x="217" y="1411"/>
                      </a:lnTo>
                      <a:lnTo>
                        <a:pt x="273" y="1392"/>
                      </a:lnTo>
                      <a:lnTo>
                        <a:pt x="396" y="1320"/>
                      </a:lnTo>
                      <a:lnTo>
                        <a:pt x="500" y="1235"/>
                      </a:lnTo>
                      <a:lnTo>
                        <a:pt x="594" y="1125"/>
                      </a:lnTo>
                      <a:lnTo>
                        <a:pt x="679" y="1003"/>
                      </a:lnTo>
                      <a:lnTo>
                        <a:pt x="754" y="874"/>
                      </a:lnTo>
                      <a:lnTo>
                        <a:pt x="820" y="742"/>
                      </a:lnTo>
                      <a:lnTo>
                        <a:pt x="886" y="613"/>
                      </a:lnTo>
                      <a:lnTo>
                        <a:pt x="943" y="484"/>
                      </a:lnTo>
                      <a:lnTo>
                        <a:pt x="999" y="352"/>
                      </a:lnTo>
                      <a:lnTo>
                        <a:pt x="1056" y="242"/>
                      </a:lnTo>
                      <a:lnTo>
                        <a:pt x="1112" y="148"/>
                      </a:lnTo>
                      <a:lnTo>
                        <a:pt x="1178" y="76"/>
                      </a:lnTo>
                      <a:lnTo>
                        <a:pt x="1206" y="48"/>
                      </a:lnTo>
                      <a:lnTo>
                        <a:pt x="1235" y="19"/>
                      </a:lnTo>
                      <a:lnTo>
                        <a:pt x="1272" y="10"/>
                      </a:lnTo>
                      <a:lnTo>
                        <a:pt x="1301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1036"/>
                <p:cNvSpPr>
                  <a:spLocks/>
                </p:cNvSpPr>
                <p:nvPr/>
              </p:nvSpPr>
              <p:spPr bwMode="auto">
                <a:xfrm>
                  <a:off x="2839" y="1206"/>
                  <a:ext cx="1307" cy="1449"/>
                </a:xfrm>
                <a:custGeom>
                  <a:avLst/>
                  <a:gdLst>
                    <a:gd name="T0" fmla="*/ 1307 w 1307"/>
                    <a:gd name="T1" fmla="*/ 1449 h 1449"/>
                    <a:gd name="T2" fmla="*/ 1232 w 1307"/>
                    <a:gd name="T3" fmla="*/ 1439 h 1449"/>
                    <a:gd name="T4" fmla="*/ 1156 w 1307"/>
                    <a:gd name="T5" fmla="*/ 1430 h 1449"/>
                    <a:gd name="T6" fmla="*/ 1090 w 1307"/>
                    <a:gd name="T7" fmla="*/ 1411 h 1449"/>
                    <a:gd name="T8" fmla="*/ 1024 w 1307"/>
                    <a:gd name="T9" fmla="*/ 1392 h 1449"/>
                    <a:gd name="T10" fmla="*/ 911 w 1307"/>
                    <a:gd name="T11" fmla="*/ 1320 h 1449"/>
                    <a:gd name="T12" fmla="*/ 808 w 1307"/>
                    <a:gd name="T13" fmla="*/ 1235 h 1449"/>
                    <a:gd name="T14" fmla="*/ 713 w 1307"/>
                    <a:gd name="T15" fmla="*/ 1125 h 1449"/>
                    <a:gd name="T16" fmla="*/ 629 w 1307"/>
                    <a:gd name="T17" fmla="*/ 1003 h 1449"/>
                    <a:gd name="T18" fmla="*/ 553 w 1307"/>
                    <a:gd name="T19" fmla="*/ 874 h 1449"/>
                    <a:gd name="T20" fmla="*/ 478 w 1307"/>
                    <a:gd name="T21" fmla="*/ 742 h 1449"/>
                    <a:gd name="T22" fmla="*/ 412 w 1307"/>
                    <a:gd name="T23" fmla="*/ 613 h 1449"/>
                    <a:gd name="T24" fmla="*/ 355 w 1307"/>
                    <a:gd name="T25" fmla="*/ 484 h 1449"/>
                    <a:gd name="T26" fmla="*/ 299 w 1307"/>
                    <a:gd name="T27" fmla="*/ 352 h 1449"/>
                    <a:gd name="T28" fmla="*/ 242 w 1307"/>
                    <a:gd name="T29" fmla="*/ 242 h 1449"/>
                    <a:gd name="T30" fmla="*/ 186 w 1307"/>
                    <a:gd name="T31" fmla="*/ 148 h 1449"/>
                    <a:gd name="T32" fmla="*/ 129 w 1307"/>
                    <a:gd name="T33" fmla="*/ 76 h 1449"/>
                    <a:gd name="T34" fmla="*/ 101 w 1307"/>
                    <a:gd name="T35" fmla="*/ 48 h 1449"/>
                    <a:gd name="T36" fmla="*/ 63 w 1307"/>
                    <a:gd name="T37" fmla="*/ 19 h 1449"/>
                    <a:gd name="T38" fmla="*/ 38 w 1307"/>
                    <a:gd name="T39" fmla="*/ 10 h 1449"/>
                    <a:gd name="T40" fmla="*/ 0 w 1307"/>
                    <a:gd name="T41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7" h="1449">
                      <a:moveTo>
                        <a:pt x="1307" y="1449"/>
                      </a:moveTo>
                      <a:lnTo>
                        <a:pt x="1232" y="1439"/>
                      </a:lnTo>
                      <a:lnTo>
                        <a:pt x="1156" y="1430"/>
                      </a:lnTo>
                      <a:lnTo>
                        <a:pt x="1090" y="1411"/>
                      </a:lnTo>
                      <a:lnTo>
                        <a:pt x="1024" y="1392"/>
                      </a:lnTo>
                      <a:lnTo>
                        <a:pt x="911" y="1320"/>
                      </a:lnTo>
                      <a:lnTo>
                        <a:pt x="808" y="1235"/>
                      </a:lnTo>
                      <a:lnTo>
                        <a:pt x="713" y="1125"/>
                      </a:lnTo>
                      <a:lnTo>
                        <a:pt x="629" y="1003"/>
                      </a:lnTo>
                      <a:lnTo>
                        <a:pt x="553" y="874"/>
                      </a:lnTo>
                      <a:lnTo>
                        <a:pt x="478" y="742"/>
                      </a:lnTo>
                      <a:lnTo>
                        <a:pt x="412" y="613"/>
                      </a:lnTo>
                      <a:lnTo>
                        <a:pt x="355" y="484"/>
                      </a:lnTo>
                      <a:lnTo>
                        <a:pt x="299" y="352"/>
                      </a:lnTo>
                      <a:lnTo>
                        <a:pt x="242" y="242"/>
                      </a:lnTo>
                      <a:lnTo>
                        <a:pt x="186" y="148"/>
                      </a:lnTo>
                      <a:lnTo>
                        <a:pt x="129" y="76"/>
                      </a:lnTo>
                      <a:lnTo>
                        <a:pt x="101" y="48"/>
                      </a:lnTo>
                      <a:lnTo>
                        <a:pt x="63" y="19"/>
                      </a:lnTo>
                      <a:lnTo>
                        <a:pt x="3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Line 1037"/>
              <p:cNvSpPr>
                <a:spLocks noChangeShapeType="1"/>
              </p:cNvSpPr>
              <p:nvPr/>
            </p:nvSpPr>
            <p:spPr bwMode="auto">
              <a:xfrm flipV="1">
                <a:off x="1034" y="3476"/>
                <a:ext cx="1132" cy="1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55" name="Straight Connector 54"/>
            <p:cNvCxnSpPr/>
            <p:nvPr/>
          </p:nvCxnSpPr>
          <p:spPr bwMode="auto">
            <a:xfrm>
              <a:off x="1865677" y="4208608"/>
              <a:ext cx="0" cy="12089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815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F4C82-2E77-B34F-8CC2-1E6FDC82F76F}" type="slidenum">
              <a:rPr lang="en-US"/>
              <a:pPr/>
              <a:t>52</a:t>
            </a:fld>
            <a:endParaRPr lang="en-US" sz="140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71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Not In-Control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371715" name="Line 1027"/>
          <p:cNvSpPr>
            <a:spLocks noChangeShapeType="1"/>
          </p:cNvSpPr>
          <p:nvPr/>
        </p:nvSpPr>
        <p:spPr bwMode="auto">
          <a:xfrm flipV="1">
            <a:off x="1727200" y="2524125"/>
            <a:ext cx="4318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71721" name="Group 1033"/>
          <p:cNvGrpSpPr>
            <a:grpSpLocks/>
          </p:cNvGrpSpPr>
          <p:nvPr/>
        </p:nvGrpSpPr>
        <p:grpSpPr bwMode="auto">
          <a:xfrm>
            <a:off x="1225550" y="3663950"/>
            <a:ext cx="1797050" cy="1085850"/>
            <a:chOff x="1034" y="2793"/>
            <a:chExt cx="1132" cy="684"/>
          </a:xfrm>
        </p:grpSpPr>
        <p:grpSp>
          <p:nvGrpSpPr>
            <p:cNvPr id="371722" name="Group 1034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71723" name="Freeform 1035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24" name="Freeform 1036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1725" name="Line 1037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1726" name="Group 1038"/>
          <p:cNvGrpSpPr>
            <a:grpSpLocks/>
          </p:cNvGrpSpPr>
          <p:nvPr/>
        </p:nvGrpSpPr>
        <p:grpSpPr bwMode="auto">
          <a:xfrm>
            <a:off x="3170238" y="2886075"/>
            <a:ext cx="3117850" cy="1085850"/>
            <a:chOff x="1034" y="2793"/>
            <a:chExt cx="1132" cy="684"/>
          </a:xfrm>
        </p:grpSpPr>
        <p:grpSp>
          <p:nvGrpSpPr>
            <p:cNvPr id="371727" name="Group 1039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71728" name="Freeform 1040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29" name="Freeform 1041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1730" name="Line 1042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1731" name="Text Box 1043"/>
          <p:cNvSpPr txBox="1">
            <a:spLocks noChangeArrowheads="1"/>
          </p:cNvSpPr>
          <p:nvPr/>
        </p:nvSpPr>
        <p:spPr bwMode="auto">
          <a:xfrm>
            <a:off x="2879725" y="521493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</a:t>
            </a:r>
          </a:p>
        </p:txBody>
      </p:sp>
      <p:sp>
        <p:nvSpPr>
          <p:cNvPr id="371732" name="Text Box 1044"/>
          <p:cNvSpPr txBox="1">
            <a:spLocks noChangeArrowheads="1"/>
          </p:cNvSpPr>
          <p:nvPr/>
        </p:nvSpPr>
        <p:spPr bwMode="auto">
          <a:xfrm>
            <a:off x="3641725" y="4503738"/>
            <a:ext cx="59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i+1</a:t>
            </a:r>
          </a:p>
        </p:txBody>
      </p:sp>
      <p:sp>
        <p:nvSpPr>
          <p:cNvPr id="371733" name="Text Box 1045"/>
          <p:cNvSpPr txBox="1">
            <a:spLocks noChangeArrowheads="1"/>
          </p:cNvSpPr>
          <p:nvPr/>
        </p:nvSpPr>
        <p:spPr bwMode="auto">
          <a:xfrm>
            <a:off x="4743450" y="3792538"/>
            <a:ext cx="59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i+2</a:t>
            </a:r>
          </a:p>
        </p:txBody>
      </p:sp>
      <p:sp>
        <p:nvSpPr>
          <p:cNvPr id="371734" name="Text Box 1046"/>
          <p:cNvSpPr txBox="1">
            <a:spLocks noChangeArrowheads="1"/>
          </p:cNvSpPr>
          <p:nvPr/>
        </p:nvSpPr>
        <p:spPr bwMode="auto">
          <a:xfrm>
            <a:off x="5775325" y="3082925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...</a:t>
            </a:r>
          </a:p>
        </p:txBody>
      </p:sp>
      <p:sp>
        <p:nvSpPr>
          <p:cNvPr id="371735" name="Text Box 1047"/>
          <p:cNvSpPr txBox="1">
            <a:spLocks noChangeArrowheads="1"/>
          </p:cNvSpPr>
          <p:nvPr/>
        </p:nvSpPr>
        <p:spPr bwMode="auto">
          <a:xfrm>
            <a:off x="5511800" y="4203700"/>
            <a:ext cx="2659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The Parent Distribution Changes with Time</a:t>
            </a:r>
          </a:p>
        </p:txBody>
      </p:sp>
      <p:sp>
        <p:nvSpPr>
          <p:cNvPr id="371736" name="Line 1048"/>
          <p:cNvSpPr>
            <a:spLocks noChangeShapeType="1"/>
          </p:cNvSpPr>
          <p:nvPr/>
        </p:nvSpPr>
        <p:spPr bwMode="auto">
          <a:xfrm flipV="1">
            <a:off x="381000" y="3987800"/>
            <a:ext cx="15367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1737" name="Text Box 1049"/>
          <p:cNvSpPr txBox="1">
            <a:spLocks noChangeArrowheads="1"/>
          </p:cNvSpPr>
          <p:nvPr/>
        </p:nvSpPr>
        <p:spPr bwMode="auto">
          <a:xfrm rot="-2481987">
            <a:off x="508000" y="42672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Time</a:t>
            </a:r>
          </a:p>
        </p:txBody>
      </p:sp>
      <p:grpSp>
        <p:nvGrpSpPr>
          <p:cNvPr id="371738" name="Group 1050"/>
          <p:cNvGrpSpPr>
            <a:grpSpLocks/>
          </p:cNvGrpSpPr>
          <p:nvPr/>
        </p:nvGrpSpPr>
        <p:grpSpPr bwMode="auto">
          <a:xfrm>
            <a:off x="2533650" y="2343150"/>
            <a:ext cx="4591050" cy="1085850"/>
            <a:chOff x="1034" y="2793"/>
            <a:chExt cx="1132" cy="684"/>
          </a:xfrm>
        </p:grpSpPr>
        <p:grpSp>
          <p:nvGrpSpPr>
            <p:cNvPr id="371739" name="Group 1051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71740" name="Freeform 1052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41" name="Freeform 1053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1742" name="Line 1054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1033"/>
          <p:cNvGrpSpPr>
            <a:grpSpLocks/>
          </p:cNvGrpSpPr>
          <p:nvPr/>
        </p:nvGrpSpPr>
        <p:grpSpPr bwMode="auto">
          <a:xfrm>
            <a:off x="1020756" y="4332312"/>
            <a:ext cx="1797050" cy="1085850"/>
            <a:chOff x="1034" y="2793"/>
            <a:chExt cx="1132" cy="684"/>
          </a:xfrm>
        </p:grpSpPr>
        <p:grpSp>
          <p:nvGrpSpPr>
            <p:cNvPr id="35" name="Group 1034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7" name="Freeform 1035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36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Line 1037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20AA-F2F0-984F-9464-A501F3F85DAA}" type="slidenum">
              <a:rPr lang="en-US"/>
              <a:pPr/>
              <a:t>53</a:t>
            </a:fld>
            <a:endParaRPr lang="en-US" sz="1400"/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Not In-Control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93891" name="Line 3"/>
          <p:cNvSpPr>
            <a:spLocks noChangeShapeType="1"/>
          </p:cNvSpPr>
          <p:nvPr/>
        </p:nvSpPr>
        <p:spPr bwMode="auto">
          <a:xfrm flipV="1">
            <a:off x="1727200" y="2524125"/>
            <a:ext cx="4318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93897" name="Group 9"/>
          <p:cNvGrpSpPr>
            <a:grpSpLocks/>
          </p:cNvGrpSpPr>
          <p:nvPr/>
        </p:nvGrpSpPr>
        <p:grpSpPr bwMode="auto">
          <a:xfrm>
            <a:off x="1657350" y="3638550"/>
            <a:ext cx="1797050" cy="1085850"/>
            <a:chOff x="1034" y="2793"/>
            <a:chExt cx="1132" cy="684"/>
          </a:xfrm>
        </p:grpSpPr>
        <p:grpSp>
          <p:nvGrpSpPr>
            <p:cNvPr id="293898" name="Group 1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293899" name="Freeform 1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00" name="Freeform 1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901" name="Line 1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3902" name="Group 14"/>
          <p:cNvGrpSpPr>
            <a:grpSpLocks/>
          </p:cNvGrpSpPr>
          <p:nvPr/>
        </p:nvGrpSpPr>
        <p:grpSpPr bwMode="auto">
          <a:xfrm>
            <a:off x="3013075" y="3230563"/>
            <a:ext cx="3117850" cy="781050"/>
            <a:chOff x="1034" y="2793"/>
            <a:chExt cx="1132" cy="684"/>
          </a:xfrm>
        </p:grpSpPr>
        <p:grpSp>
          <p:nvGrpSpPr>
            <p:cNvPr id="293903" name="Group 15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293904" name="Freeform 16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05" name="Freeform 17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906" name="Line 18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3907" name="Group 19"/>
          <p:cNvGrpSpPr>
            <a:grpSpLocks/>
          </p:cNvGrpSpPr>
          <p:nvPr/>
        </p:nvGrpSpPr>
        <p:grpSpPr bwMode="auto">
          <a:xfrm>
            <a:off x="2063750" y="2901950"/>
            <a:ext cx="5429250" cy="527050"/>
            <a:chOff x="1034" y="2793"/>
            <a:chExt cx="1132" cy="684"/>
          </a:xfrm>
        </p:grpSpPr>
        <p:grpSp>
          <p:nvGrpSpPr>
            <p:cNvPr id="293908" name="Group 2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293909" name="Freeform 2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10" name="Freeform 2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911" name="Line 2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3912" name="Text Box 24"/>
          <p:cNvSpPr txBox="1">
            <a:spLocks noChangeArrowheads="1"/>
          </p:cNvSpPr>
          <p:nvPr/>
        </p:nvSpPr>
        <p:spPr bwMode="auto">
          <a:xfrm>
            <a:off x="5775325" y="3082925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...</a:t>
            </a:r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 flipV="1">
            <a:off x="381000" y="3987800"/>
            <a:ext cx="15367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914" name="Text Box 26"/>
          <p:cNvSpPr txBox="1">
            <a:spLocks noChangeArrowheads="1"/>
          </p:cNvSpPr>
          <p:nvPr/>
        </p:nvSpPr>
        <p:spPr bwMode="auto">
          <a:xfrm rot="-2481987">
            <a:off x="508000" y="42672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Time</a:t>
            </a:r>
          </a:p>
        </p:txBody>
      </p:sp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3025775" y="4660900"/>
            <a:ext cx="154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Mean Shift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4572000" y="4064000"/>
            <a:ext cx="397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Mean Shift + Variance Change</a:t>
            </a:r>
          </a:p>
        </p:txBody>
      </p:sp>
      <p:sp>
        <p:nvSpPr>
          <p:cNvPr id="293922" name="Text Box 34"/>
          <p:cNvSpPr txBox="1">
            <a:spLocks noChangeArrowheads="1"/>
          </p:cNvSpPr>
          <p:nvPr/>
        </p:nvSpPr>
        <p:spPr bwMode="auto">
          <a:xfrm>
            <a:off x="6286500" y="2578100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Variance Increase</a:t>
            </a:r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1002756" y="4359832"/>
            <a:ext cx="1797050" cy="1085850"/>
            <a:chOff x="1034" y="2793"/>
            <a:chExt cx="1132" cy="684"/>
          </a:xfrm>
        </p:grpSpPr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1EECA-00F6-4441-83EA-52504F51BF95}" type="slidenum">
              <a:rPr lang="en-US"/>
              <a:pPr/>
              <a:t>54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in Real-Time:</a:t>
            </a:r>
            <a:br>
              <a:rPr lang="en-US" dirty="0" smtClean="0"/>
            </a:br>
            <a:r>
              <a:rPr lang="en-US" dirty="0" err="1" smtClean="0"/>
              <a:t>Xbar</a:t>
            </a:r>
            <a:r>
              <a:rPr lang="en-US" dirty="0" smtClean="0"/>
              <a:t> </a:t>
            </a:r>
            <a:r>
              <a:rPr lang="en-US" dirty="0"/>
              <a:t>and S Charts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358900"/>
            <a:ext cx="7467600" cy="4724400"/>
          </a:xfrm>
        </p:spPr>
        <p:txBody>
          <a:bodyPr/>
          <a:lstStyle/>
          <a:p>
            <a:r>
              <a:rPr lang="en-US" dirty="0" err="1"/>
              <a:t>Shewhart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Plot </a:t>
            </a:r>
            <a:r>
              <a:rPr lang="en-US" i="1" dirty="0"/>
              <a:t>sequential </a:t>
            </a:r>
            <a:r>
              <a:rPr lang="en-US" i="1" u="sng" dirty="0"/>
              <a:t>average</a:t>
            </a:r>
            <a:r>
              <a:rPr lang="en-US" dirty="0"/>
              <a:t> of process </a:t>
            </a:r>
          </a:p>
          <a:p>
            <a:pPr lvl="2"/>
            <a:r>
              <a:rPr lang="en-US" dirty="0" err="1"/>
              <a:t>Xbar</a:t>
            </a:r>
            <a:r>
              <a:rPr lang="en-US" dirty="0"/>
              <a:t> chart</a:t>
            </a:r>
          </a:p>
          <a:p>
            <a:pPr lvl="2"/>
            <a:r>
              <a:rPr lang="en-US" dirty="0"/>
              <a:t>Distribution?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Plot sequential sample standard deviation</a:t>
            </a:r>
          </a:p>
          <a:p>
            <a:pPr lvl="2"/>
            <a:r>
              <a:rPr lang="en-US" dirty="0"/>
              <a:t>S chart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415925" y="5106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94950" name="Object 3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79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86A6DC-B1CC-FC41-9600-9C740E848F7E}" type="slidenum">
              <a:rPr lang="en-US"/>
              <a:pPr/>
              <a:t>55</a:t>
            </a:fld>
            <a:endParaRPr lang="en-US" sz="1400"/>
          </a:p>
        </p:txBody>
      </p:sp>
      <p:sp>
        <p:nvSpPr>
          <p:cNvPr id="3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295938" name="Group 2"/>
          <p:cNvGrpSpPr>
            <a:grpSpLocks/>
          </p:cNvGrpSpPr>
          <p:nvPr/>
        </p:nvGrpSpPr>
        <p:grpSpPr bwMode="auto">
          <a:xfrm>
            <a:off x="1012825" y="2471738"/>
            <a:ext cx="6553200" cy="228600"/>
            <a:chOff x="504" y="1896"/>
            <a:chExt cx="4128" cy="144"/>
          </a:xfrm>
        </p:grpSpPr>
        <p:sp>
          <p:nvSpPr>
            <p:cNvPr id="295939" name="Rectangle 3" descr="Light vertical"/>
            <p:cNvSpPr>
              <a:spLocks noChangeArrowheads="1"/>
            </p:cNvSpPr>
            <p:nvPr/>
          </p:nvSpPr>
          <p:spPr bwMode="auto">
            <a:xfrm>
              <a:off x="504" y="1896"/>
              <a:ext cx="4128" cy="144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0" name="Line 4"/>
            <p:cNvSpPr>
              <a:spLocks noChangeShapeType="1"/>
            </p:cNvSpPr>
            <p:nvPr/>
          </p:nvSpPr>
          <p:spPr bwMode="auto">
            <a:xfrm>
              <a:off x="512" y="2032"/>
              <a:ext cx="40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5941" name="Line 5"/>
          <p:cNvSpPr>
            <a:spLocks noChangeShapeType="1"/>
          </p:cNvSpPr>
          <p:nvPr/>
        </p:nvSpPr>
        <p:spPr bwMode="auto">
          <a:xfrm>
            <a:off x="2435225" y="2852738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1000125" y="2357438"/>
            <a:ext cx="444500" cy="431800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2435225" y="2357438"/>
            <a:ext cx="444500" cy="431800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5944" name="Group 8"/>
          <p:cNvGrpSpPr>
            <a:grpSpLocks/>
          </p:cNvGrpSpPr>
          <p:nvPr/>
        </p:nvGrpSpPr>
        <p:grpSpPr bwMode="auto">
          <a:xfrm>
            <a:off x="3819525" y="2357438"/>
            <a:ext cx="4254500" cy="495300"/>
            <a:chOff x="2272" y="1824"/>
            <a:chExt cx="2680" cy="312"/>
          </a:xfrm>
        </p:grpSpPr>
        <p:sp>
          <p:nvSpPr>
            <p:cNvPr id="295945" name="Line 9"/>
            <p:cNvSpPr>
              <a:spLocks noChangeShapeType="1"/>
            </p:cNvSpPr>
            <p:nvPr/>
          </p:nvSpPr>
          <p:spPr bwMode="auto">
            <a:xfrm>
              <a:off x="2272" y="2136"/>
              <a:ext cx="8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6" name="Line 10"/>
            <p:cNvSpPr>
              <a:spLocks noChangeShapeType="1"/>
            </p:cNvSpPr>
            <p:nvPr/>
          </p:nvSpPr>
          <p:spPr bwMode="auto">
            <a:xfrm>
              <a:off x="3152" y="2136"/>
              <a:ext cx="8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2288" y="1832"/>
              <a:ext cx="280" cy="27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8" name="Rectangle 12"/>
            <p:cNvSpPr>
              <a:spLocks noChangeArrowheads="1"/>
            </p:cNvSpPr>
            <p:nvPr/>
          </p:nvSpPr>
          <p:spPr bwMode="auto">
            <a:xfrm>
              <a:off x="3160" y="1824"/>
              <a:ext cx="280" cy="27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9" name="Rectangle 13"/>
            <p:cNvSpPr>
              <a:spLocks noChangeArrowheads="1"/>
            </p:cNvSpPr>
            <p:nvPr/>
          </p:nvSpPr>
          <p:spPr bwMode="auto">
            <a:xfrm>
              <a:off x="4040" y="1824"/>
              <a:ext cx="280" cy="27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0" name="Line 14"/>
            <p:cNvSpPr>
              <a:spLocks noChangeShapeType="1"/>
            </p:cNvSpPr>
            <p:nvPr/>
          </p:nvSpPr>
          <p:spPr bwMode="auto">
            <a:xfrm>
              <a:off x="4056" y="2136"/>
              <a:ext cx="8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5951" name="Group 15"/>
          <p:cNvGrpSpPr>
            <a:grpSpLocks/>
          </p:cNvGrpSpPr>
          <p:nvPr/>
        </p:nvGrpSpPr>
        <p:grpSpPr bwMode="auto">
          <a:xfrm>
            <a:off x="504825" y="2763838"/>
            <a:ext cx="2565400" cy="2436812"/>
            <a:chOff x="318" y="1741"/>
            <a:chExt cx="1616" cy="1535"/>
          </a:xfrm>
        </p:grpSpPr>
        <p:sp>
          <p:nvSpPr>
            <p:cNvPr id="295952" name="Line 16"/>
            <p:cNvSpPr>
              <a:spLocks noChangeShapeType="1"/>
            </p:cNvSpPr>
            <p:nvPr/>
          </p:nvSpPr>
          <p:spPr bwMode="auto">
            <a:xfrm>
              <a:off x="622" y="1741"/>
              <a:ext cx="0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3" name="Line 17"/>
            <p:cNvSpPr>
              <a:spLocks noChangeShapeType="1"/>
            </p:cNvSpPr>
            <p:nvPr/>
          </p:nvSpPr>
          <p:spPr bwMode="auto">
            <a:xfrm>
              <a:off x="942" y="1773"/>
              <a:ext cx="48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5954" name="Group 18"/>
            <p:cNvGrpSpPr>
              <a:grpSpLocks/>
            </p:cNvGrpSpPr>
            <p:nvPr/>
          </p:nvGrpSpPr>
          <p:grpSpPr bwMode="auto">
            <a:xfrm>
              <a:off x="318" y="2397"/>
              <a:ext cx="1616" cy="879"/>
              <a:chOff x="184" y="2736"/>
              <a:chExt cx="1616" cy="879"/>
            </a:xfrm>
          </p:grpSpPr>
          <p:sp>
            <p:nvSpPr>
              <p:cNvPr id="295955" name="Rectangle 19"/>
              <p:cNvSpPr>
                <a:spLocks noChangeArrowheads="1"/>
              </p:cNvSpPr>
              <p:nvPr/>
            </p:nvSpPr>
            <p:spPr bwMode="auto">
              <a:xfrm>
                <a:off x="480" y="2736"/>
                <a:ext cx="864" cy="384"/>
              </a:xfrm>
              <a:prstGeom prst="rect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56" name="Line 20"/>
              <p:cNvSpPr>
                <a:spLocks noChangeShapeType="1"/>
              </p:cNvSpPr>
              <p:nvPr/>
            </p:nvSpPr>
            <p:spPr bwMode="auto">
              <a:xfrm>
                <a:off x="528" y="307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57" name="Line 21"/>
              <p:cNvSpPr>
                <a:spLocks noChangeShapeType="1"/>
              </p:cNvSpPr>
              <p:nvPr/>
            </p:nvSpPr>
            <p:spPr bwMode="auto">
              <a:xfrm>
                <a:off x="528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58" name="Line 22"/>
              <p:cNvSpPr>
                <a:spLocks noChangeShapeType="1"/>
              </p:cNvSpPr>
              <p:nvPr/>
            </p:nvSpPr>
            <p:spPr bwMode="auto">
              <a:xfrm>
                <a:off x="672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59" name="Line 23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60" name="Line 2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61" name="Line 25"/>
              <p:cNvSpPr>
                <a:spLocks noChangeShapeType="1"/>
              </p:cNvSpPr>
              <p:nvPr/>
            </p:nvSpPr>
            <p:spPr bwMode="auto">
              <a:xfrm>
                <a:off x="1104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62" name="Line 26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63" name="Text Box 27"/>
              <p:cNvSpPr txBox="1">
                <a:spLocks noChangeArrowheads="1"/>
              </p:cNvSpPr>
              <p:nvPr/>
            </p:nvSpPr>
            <p:spPr bwMode="auto">
              <a:xfrm>
                <a:off x="184" y="3097"/>
                <a:ext cx="161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" charset="0"/>
                  </a:rPr>
                  <a:t>n</a:t>
                </a:r>
                <a:r>
                  <a:rPr lang="en-US">
                    <a:latin typeface="Times" charset="0"/>
                  </a:rPr>
                  <a:t> measurements</a:t>
                </a:r>
              </a:p>
              <a:p>
                <a:r>
                  <a:rPr lang="en-US">
                    <a:latin typeface="Times" charset="0"/>
                  </a:rPr>
                  <a:t>at sample </a:t>
                </a:r>
                <a:r>
                  <a:rPr lang="en-US" i="1">
                    <a:latin typeface="Times" charset="0"/>
                  </a:rPr>
                  <a:t>j</a:t>
                </a:r>
                <a:endParaRPr lang="en-US">
                  <a:latin typeface="Times" charset="0"/>
                </a:endParaRPr>
              </a:p>
            </p:txBody>
          </p:sp>
        </p:grpSp>
      </p:grpSp>
      <p:grpSp>
        <p:nvGrpSpPr>
          <p:cNvPr id="295964" name="Group 28"/>
          <p:cNvGrpSpPr>
            <a:grpSpLocks/>
          </p:cNvGrpSpPr>
          <p:nvPr/>
        </p:nvGrpSpPr>
        <p:grpSpPr bwMode="auto">
          <a:xfrm>
            <a:off x="1012825" y="2852738"/>
            <a:ext cx="3789363" cy="465137"/>
            <a:chOff x="504" y="2136"/>
            <a:chExt cx="2387" cy="293"/>
          </a:xfrm>
        </p:grpSpPr>
        <p:sp>
          <p:nvSpPr>
            <p:cNvPr id="295965" name="Line 29"/>
            <p:cNvSpPr>
              <a:spLocks noChangeShapeType="1"/>
            </p:cNvSpPr>
            <p:nvPr/>
          </p:nvSpPr>
          <p:spPr bwMode="auto">
            <a:xfrm>
              <a:off x="504" y="2136"/>
              <a:ext cx="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66" name="Text Box 30"/>
            <p:cNvSpPr txBox="1">
              <a:spLocks noChangeArrowheads="1"/>
            </p:cNvSpPr>
            <p:nvPr/>
          </p:nvSpPr>
          <p:spPr bwMode="auto">
            <a:xfrm>
              <a:off x="1392" y="2160"/>
              <a:ext cx="149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latin typeface="Times" charset="0"/>
                </a:rPr>
                <a:t>sample interval </a:t>
              </a:r>
              <a:r>
                <a:rPr lang="en-US" sz="2200" i="1"/>
                <a:t>D</a:t>
              </a:r>
              <a:r>
                <a:rPr lang="en-US" sz="2200" i="1">
                  <a:latin typeface="Times" charset="0"/>
                </a:rPr>
                <a:t>T</a:t>
              </a:r>
              <a:endParaRPr lang="en-US" sz="1800">
                <a:latin typeface="Times" charset="0"/>
              </a:endParaRPr>
            </a:p>
          </p:txBody>
        </p:sp>
      </p:grpSp>
      <p:sp>
        <p:nvSpPr>
          <p:cNvPr id="29596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Data Sampling and Sequential Averages</a:t>
            </a:r>
          </a:p>
        </p:txBody>
      </p:sp>
      <p:sp>
        <p:nvSpPr>
          <p:cNvPr id="295968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sequence of process outputs </a:t>
            </a:r>
            <a:r>
              <a:rPr lang="en-US" i="1"/>
              <a:t>x</a:t>
            </a:r>
            <a:r>
              <a:rPr lang="en-US" i="1" baseline="-25000"/>
              <a:t>i</a:t>
            </a:r>
            <a:r>
              <a:rPr lang="en-US"/>
              <a:t>:</a:t>
            </a:r>
          </a:p>
        </p:txBody>
      </p:sp>
      <p:sp>
        <p:nvSpPr>
          <p:cNvPr id="295969" name="Text Box 33"/>
          <p:cNvSpPr txBox="1">
            <a:spLocks noChangeArrowheads="1"/>
          </p:cNvSpPr>
          <p:nvPr/>
        </p:nvSpPr>
        <p:spPr bwMode="auto">
          <a:xfrm>
            <a:off x="1116013" y="1943100"/>
            <a:ext cx="460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" charset="0"/>
              </a:rPr>
              <a:t>j	      j+1		j+2	         ...</a:t>
            </a:r>
          </a:p>
        </p:txBody>
      </p:sp>
      <p:sp>
        <p:nvSpPr>
          <p:cNvPr id="295970" name="Text Box 34"/>
          <p:cNvSpPr txBox="1">
            <a:spLocks noChangeArrowheads="1"/>
          </p:cNvSpPr>
          <p:nvPr/>
        </p:nvSpPr>
        <p:spPr bwMode="auto">
          <a:xfrm>
            <a:off x="3521075" y="3638550"/>
            <a:ext cx="3870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000066"/>
                </a:solidFill>
                <a:latin typeface="Times" charset="0"/>
              </a:rPr>
              <a:t>A sequential sample of size n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000066"/>
                </a:solidFill>
                <a:latin typeface="Times" charset="0"/>
              </a:rPr>
              <a:t>Take at intervals </a:t>
            </a:r>
            <a:r>
              <a:rPr lang="en-US" i="1">
                <a:solidFill>
                  <a:srgbClr val="000066"/>
                </a:solidFill>
              </a:rPr>
              <a:t>D</a:t>
            </a:r>
            <a:r>
              <a:rPr lang="en-US" i="1">
                <a:solidFill>
                  <a:srgbClr val="000066"/>
                </a:solidFill>
                <a:latin typeface="Times" charset="0"/>
              </a:rPr>
              <a:t>T</a:t>
            </a:r>
            <a:r>
              <a:rPr lang="en-US">
                <a:solidFill>
                  <a:srgbClr val="000066"/>
                </a:solidFill>
                <a:latin typeface="Times" charset="0"/>
              </a:rPr>
              <a:t> 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000066"/>
                </a:solidFill>
                <a:latin typeface="Times" charset="0"/>
              </a:rPr>
              <a:t>Sample index j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 animBg="1"/>
      <p:bldP spid="295942" grpId="0" animBg="1"/>
      <p:bldP spid="295943" grpId="0" animBg="1"/>
      <p:bldP spid="29596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85B4A-AFCD-CE49-92B8-F55D936917C4}" type="slidenum">
              <a:rPr lang="en-US"/>
              <a:pPr/>
              <a:t>56</a:t>
            </a:fld>
            <a:endParaRPr lang="en-US" sz="1400"/>
          </a:p>
        </p:txBody>
      </p:sp>
      <p:sp>
        <p:nvSpPr>
          <p:cNvPr id="42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296962" name="Group 2"/>
          <p:cNvGrpSpPr>
            <a:grpSpLocks/>
          </p:cNvGrpSpPr>
          <p:nvPr/>
        </p:nvGrpSpPr>
        <p:grpSpPr bwMode="auto">
          <a:xfrm>
            <a:off x="2478088" y="3663950"/>
            <a:ext cx="6003925" cy="1168400"/>
            <a:chOff x="1561" y="2308"/>
            <a:chExt cx="3782" cy="736"/>
          </a:xfrm>
        </p:grpSpPr>
        <p:graphicFrame>
          <p:nvGraphicFramePr>
            <p:cNvPr id="296963" name="Object 3"/>
            <p:cNvGraphicFramePr>
              <a:graphicFrameLocks noChangeAspect="1"/>
            </p:cNvGraphicFramePr>
            <p:nvPr/>
          </p:nvGraphicFramePr>
          <p:xfrm>
            <a:off x="1561" y="2308"/>
            <a:ext cx="1907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4" name="Equation" r:id="rId3" imgW="1282700" imgH="495300" progId="Equation.DSMT36">
                    <p:embed/>
                  </p:oleObj>
                </mc:Choice>
                <mc:Fallback>
                  <p:oleObj name="Equation" r:id="rId3" imgW="1282700" imgH="4953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1" y="2308"/>
                          <a:ext cx="1907" cy="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6964" name="Text Box 4"/>
            <p:cNvSpPr txBox="1">
              <a:spLocks noChangeArrowheads="1"/>
            </p:cNvSpPr>
            <p:nvPr/>
          </p:nvSpPr>
          <p:spPr bwMode="auto">
            <a:xfrm>
              <a:off x="3823" y="2479"/>
              <a:ext cx="152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>
                  <a:latin typeface="Times" charset="0"/>
                </a:rPr>
                <a:t>sample</a:t>
              </a:r>
              <a:r>
                <a:rPr lang="en-US" sz="2900" i="1">
                  <a:latin typeface="Times" charset="0"/>
                </a:rPr>
                <a:t> j  </a:t>
              </a:r>
              <a:r>
                <a:rPr lang="en-US" sz="2900">
                  <a:latin typeface="Times" charset="0"/>
                </a:rPr>
                <a:t>mean</a:t>
              </a:r>
              <a:endParaRPr lang="en-US" sz="1800">
                <a:latin typeface="Times" charset="0"/>
              </a:endParaRPr>
            </a:p>
          </p:txBody>
        </p:sp>
      </p:grpSp>
      <p:grpSp>
        <p:nvGrpSpPr>
          <p:cNvPr id="296965" name="Group 5"/>
          <p:cNvGrpSpPr>
            <a:grpSpLocks/>
          </p:cNvGrpSpPr>
          <p:nvPr/>
        </p:nvGrpSpPr>
        <p:grpSpPr bwMode="auto">
          <a:xfrm>
            <a:off x="2162175" y="4946650"/>
            <a:ext cx="7283450" cy="1109663"/>
            <a:chOff x="1362" y="3116"/>
            <a:chExt cx="4588" cy="699"/>
          </a:xfrm>
        </p:grpSpPr>
        <p:graphicFrame>
          <p:nvGraphicFramePr>
            <p:cNvPr id="296966" name="Object 6"/>
            <p:cNvGraphicFramePr>
              <a:graphicFrameLocks noChangeAspect="1"/>
            </p:cNvGraphicFramePr>
            <p:nvPr/>
          </p:nvGraphicFramePr>
          <p:xfrm>
            <a:off x="1362" y="3116"/>
            <a:ext cx="2633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5" name="Equation" r:id="rId5" imgW="1866900" imgH="495300" progId="Equation.DSMT36">
                    <p:embed/>
                  </p:oleObj>
                </mc:Choice>
                <mc:Fallback>
                  <p:oleObj name="Equation" r:id="rId5" imgW="1866900" imgH="495300" progId="Equation.DSMT3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" y="3116"/>
                          <a:ext cx="2633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6967" name="Text Box 7"/>
            <p:cNvSpPr txBox="1">
              <a:spLocks noChangeArrowheads="1"/>
            </p:cNvSpPr>
            <p:nvPr/>
          </p:nvSpPr>
          <p:spPr bwMode="auto">
            <a:xfrm>
              <a:off x="3982" y="3276"/>
              <a:ext cx="196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>
                  <a:latin typeface="Times" charset="0"/>
                </a:rPr>
                <a:t>sample </a:t>
              </a:r>
              <a:r>
                <a:rPr lang="en-US" sz="2900" i="1">
                  <a:latin typeface="Times" charset="0"/>
                </a:rPr>
                <a:t> j </a:t>
              </a:r>
              <a:r>
                <a:rPr lang="en-US" sz="2900">
                  <a:latin typeface="Times" charset="0"/>
                </a:rPr>
                <a:t>variance</a:t>
              </a:r>
              <a:endParaRPr lang="en-US" sz="1800">
                <a:latin typeface="Times" charset="0"/>
              </a:endParaRPr>
            </a:p>
          </p:txBody>
        </p:sp>
      </p:grpSp>
      <p:sp>
        <p:nvSpPr>
          <p:cNvPr id="296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Sampling</a:t>
            </a:r>
          </a:p>
        </p:txBody>
      </p:sp>
      <p:grpSp>
        <p:nvGrpSpPr>
          <p:cNvPr id="296969" name="Group 9"/>
          <p:cNvGrpSpPr>
            <a:grpSpLocks/>
          </p:cNvGrpSpPr>
          <p:nvPr/>
        </p:nvGrpSpPr>
        <p:grpSpPr bwMode="auto">
          <a:xfrm>
            <a:off x="249238" y="1249363"/>
            <a:ext cx="7569200" cy="3257550"/>
            <a:chOff x="157" y="787"/>
            <a:chExt cx="4768" cy="2052"/>
          </a:xfrm>
        </p:grpSpPr>
        <p:grpSp>
          <p:nvGrpSpPr>
            <p:cNvPr id="296970" name="Group 10"/>
            <p:cNvGrpSpPr>
              <a:grpSpLocks/>
            </p:cNvGrpSpPr>
            <p:nvPr/>
          </p:nvGrpSpPr>
          <p:grpSpPr bwMode="auto">
            <a:xfrm>
              <a:off x="477" y="1120"/>
              <a:ext cx="4128" cy="144"/>
              <a:chOff x="504" y="1896"/>
              <a:chExt cx="4128" cy="144"/>
            </a:xfrm>
          </p:grpSpPr>
          <p:sp>
            <p:nvSpPr>
              <p:cNvPr id="296971" name="Rectangle 11" descr="Light vertical"/>
              <p:cNvSpPr>
                <a:spLocks noChangeArrowheads="1"/>
              </p:cNvSpPr>
              <p:nvPr/>
            </p:nvSpPr>
            <p:spPr bwMode="auto">
              <a:xfrm>
                <a:off x="504" y="1896"/>
                <a:ext cx="4128" cy="144"/>
              </a:xfrm>
              <a:prstGeom prst="rect">
                <a:avLst/>
              </a:prstGeom>
              <a:pattFill prst="ltVert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72" name="Line 12"/>
              <p:cNvSpPr>
                <a:spLocks noChangeShapeType="1"/>
              </p:cNvSpPr>
              <p:nvPr/>
            </p:nvSpPr>
            <p:spPr bwMode="auto">
              <a:xfrm>
                <a:off x="512" y="2032"/>
                <a:ext cx="40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6973" name="Line 13"/>
            <p:cNvSpPr>
              <a:spLocks noChangeShapeType="1"/>
            </p:cNvSpPr>
            <p:nvPr/>
          </p:nvSpPr>
          <p:spPr bwMode="auto">
            <a:xfrm>
              <a:off x="1373" y="1360"/>
              <a:ext cx="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4" name="Rectangle 14"/>
            <p:cNvSpPr>
              <a:spLocks noChangeArrowheads="1"/>
            </p:cNvSpPr>
            <p:nvPr/>
          </p:nvSpPr>
          <p:spPr bwMode="auto">
            <a:xfrm>
              <a:off x="469" y="1048"/>
              <a:ext cx="280" cy="27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5" name="Rectangle 15"/>
            <p:cNvSpPr>
              <a:spLocks noChangeArrowheads="1"/>
            </p:cNvSpPr>
            <p:nvPr/>
          </p:nvSpPr>
          <p:spPr bwMode="auto">
            <a:xfrm>
              <a:off x="1373" y="1048"/>
              <a:ext cx="280" cy="272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6976" name="Group 16"/>
            <p:cNvGrpSpPr>
              <a:grpSpLocks/>
            </p:cNvGrpSpPr>
            <p:nvPr/>
          </p:nvGrpSpPr>
          <p:grpSpPr bwMode="auto">
            <a:xfrm>
              <a:off x="2245" y="1048"/>
              <a:ext cx="2680" cy="312"/>
              <a:chOff x="2272" y="1824"/>
              <a:chExt cx="2680" cy="312"/>
            </a:xfrm>
          </p:grpSpPr>
          <p:sp>
            <p:nvSpPr>
              <p:cNvPr id="296977" name="Line 17"/>
              <p:cNvSpPr>
                <a:spLocks noChangeShapeType="1"/>
              </p:cNvSpPr>
              <p:nvPr/>
            </p:nvSpPr>
            <p:spPr bwMode="auto">
              <a:xfrm>
                <a:off x="2272" y="2136"/>
                <a:ext cx="8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78" name="Line 18"/>
              <p:cNvSpPr>
                <a:spLocks noChangeShapeType="1"/>
              </p:cNvSpPr>
              <p:nvPr/>
            </p:nvSpPr>
            <p:spPr bwMode="auto">
              <a:xfrm>
                <a:off x="3152" y="2136"/>
                <a:ext cx="8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79" name="Rectangle 19"/>
              <p:cNvSpPr>
                <a:spLocks noChangeArrowheads="1"/>
              </p:cNvSpPr>
              <p:nvPr/>
            </p:nvSpPr>
            <p:spPr bwMode="auto">
              <a:xfrm>
                <a:off x="2288" y="1832"/>
                <a:ext cx="280" cy="272"/>
              </a:xfrm>
              <a:prstGeom prst="rect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0" name="Rectangle 20"/>
              <p:cNvSpPr>
                <a:spLocks noChangeArrowheads="1"/>
              </p:cNvSpPr>
              <p:nvPr/>
            </p:nvSpPr>
            <p:spPr bwMode="auto">
              <a:xfrm>
                <a:off x="3160" y="1824"/>
                <a:ext cx="280" cy="272"/>
              </a:xfrm>
              <a:prstGeom prst="rect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1" name="Rectangle 21"/>
              <p:cNvSpPr>
                <a:spLocks noChangeArrowheads="1"/>
              </p:cNvSpPr>
              <p:nvPr/>
            </p:nvSpPr>
            <p:spPr bwMode="auto">
              <a:xfrm>
                <a:off x="4040" y="1824"/>
                <a:ext cx="280" cy="272"/>
              </a:xfrm>
              <a:prstGeom prst="rect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2" name="Line 22"/>
              <p:cNvSpPr>
                <a:spLocks noChangeShapeType="1"/>
              </p:cNvSpPr>
              <p:nvPr/>
            </p:nvSpPr>
            <p:spPr bwMode="auto">
              <a:xfrm>
                <a:off x="4056" y="2136"/>
                <a:ext cx="8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6983" name="Group 23"/>
            <p:cNvGrpSpPr>
              <a:grpSpLocks/>
            </p:cNvGrpSpPr>
            <p:nvPr/>
          </p:nvGrpSpPr>
          <p:grpSpPr bwMode="auto">
            <a:xfrm>
              <a:off x="157" y="1304"/>
              <a:ext cx="1616" cy="1535"/>
              <a:chOff x="318" y="1741"/>
              <a:chExt cx="1616" cy="1535"/>
            </a:xfrm>
          </p:grpSpPr>
          <p:sp>
            <p:nvSpPr>
              <p:cNvPr id="296984" name="Line 24"/>
              <p:cNvSpPr>
                <a:spLocks noChangeShapeType="1"/>
              </p:cNvSpPr>
              <p:nvPr/>
            </p:nvSpPr>
            <p:spPr bwMode="auto">
              <a:xfrm>
                <a:off x="622" y="1741"/>
                <a:ext cx="0" cy="8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5" name="Line 25"/>
              <p:cNvSpPr>
                <a:spLocks noChangeShapeType="1"/>
              </p:cNvSpPr>
              <p:nvPr/>
            </p:nvSpPr>
            <p:spPr bwMode="auto">
              <a:xfrm>
                <a:off x="942" y="1773"/>
                <a:ext cx="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6986" name="Group 26"/>
              <p:cNvGrpSpPr>
                <a:grpSpLocks/>
              </p:cNvGrpSpPr>
              <p:nvPr/>
            </p:nvGrpSpPr>
            <p:grpSpPr bwMode="auto">
              <a:xfrm>
                <a:off x="318" y="2397"/>
                <a:ext cx="1616" cy="879"/>
                <a:chOff x="184" y="2736"/>
                <a:chExt cx="1616" cy="879"/>
              </a:xfrm>
            </p:grpSpPr>
            <p:sp>
              <p:nvSpPr>
                <p:cNvPr id="296987" name="Rectangle 27"/>
                <p:cNvSpPr>
                  <a:spLocks noChangeArrowheads="1"/>
                </p:cNvSpPr>
                <p:nvPr/>
              </p:nvSpPr>
              <p:spPr bwMode="auto">
                <a:xfrm>
                  <a:off x="480" y="2736"/>
                  <a:ext cx="864" cy="384"/>
                </a:xfrm>
                <a:prstGeom prst="rect">
                  <a:avLst/>
                </a:prstGeom>
                <a:solidFill>
                  <a:srgbClr val="FF6600">
                    <a:alpha val="5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88" name="Line 28"/>
                <p:cNvSpPr>
                  <a:spLocks noChangeShapeType="1"/>
                </p:cNvSpPr>
                <p:nvPr/>
              </p:nvSpPr>
              <p:spPr bwMode="auto">
                <a:xfrm>
                  <a:off x="528" y="307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89" name="Line 29"/>
                <p:cNvSpPr>
                  <a:spLocks noChangeShapeType="1"/>
                </p:cNvSpPr>
                <p:nvPr/>
              </p:nvSpPr>
              <p:spPr bwMode="auto">
                <a:xfrm>
                  <a:off x="528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90" name="Line 30"/>
                <p:cNvSpPr>
                  <a:spLocks noChangeShapeType="1"/>
                </p:cNvSpPr>
                <p:nvPr/>
              </p:nvSpPr>
              <p:spPr bwMode="auto">
                <a:xfrm>
                  <a:off x="672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91" name="Line 31"/>
                <p:cNvSpPr>
                  <a:spLocks noChangeShapeType="1"/>
                </p:cNvSpPr>
                <p:nvPr/>
              </p:nvSpPr>
              <p:spPr bwMode="auto">
                <a:xfrm>
                  <a:off x="816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92" name="Line 32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93" name="Line 33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94" name="Line 34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9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84" y="3097"/>
                  <a:ext cx="161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" charset="0"/>
                    </a:rPr>
                    <a:t>n</a:t>
                  </a:r>
                  <a:r>
                    <a:rPr lang="en-US">
                      <a:latin typeface="Times" charset="0"/>
                    </a:rPr>
                    <a:t> measurements</a:t>
                  </a:r>
                </a:p>
                <a:p>
                  <a:r>
                    <a:rPr lang="en-US">
                      <a:latin typeface="Times" charset="0"/>
                    </a:rPr>
                    <a:t>at sample </a:t>
                  </a:r>
                  <a:r>
                    <a:rPr lang="en-US" i="1">
                      <a:latin typeface="Times" charset="0"/>
                    </a:rPr>
                    <a:t>j</a:t>
                  </a:r>
                  <a:endParaRPr lang="en-US">
                    <a:latin typeface="Times" charset="0"/>
                  </a:endParaRPr>
                </a:p>
              </p:txBody>
            </p:sp>
          </p:grpSp>
        </p:grpSp>
        <p:grpSp>
          <p:nvGrpSpPr>
            <p:cNvPr id="296996" name="Group 36"/>
            <p:cNvGrpSpPr>
              <a:grpSpLocks/>
            </p:cNvGrpSpPr>
            <p:nvPr/>
          </p:nvGrpSpPr>
          <p:grpSpPr bwMode="auto">
            <a:xfrm>
              <a:off x="477" y="1360"/>
              <a:ext cx="2387" cy="293"/>
              <a:chOff x="504" y="2136"/>
              <a:chExt cx="2387" cy="293"/>
            </a:xfrm>
          </p:grpSpPr>
          <p:sp>
            <p:nvSpPr>
              <p:cNvPr id="296997" name="Line 37"/>
              <p:cNvSpPr>
                <a:spLocks noChangeShapeType="1"/>
              </p:cNvSpPr>
              <p:nvPr/>
            </p:nvSpPr>
            <p:spPr bwMode="auto">
              <a:xfrm>
                <a:off x="504" y="2136"/>
                <a:ext cx="8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98" name="Text Box 38"/>
              <p:cNvSpPr txBox="1">
                <a:spLocks noChangeArrowheads="1"/>
              </p:cNvSpPr>
              <p:nvPr/>
            </p:nvSpPr>
            <p:spPr bwMode="auto">
              <a:xfrm>
                <a:off x="1392" y="2160"/>
                <a:ext cx="149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>
                    <a:latin typeface="Times" charset="0"/>
                  </a:rPr>
                  <a:t>sample interval </a:t>
                </a:r>
                <a:r>
                  <a:rPr lang="en-US" sz="2200" i="1"/>
                  <a:t>D</a:t>
                </a:r>
                <a:r>
                  <a:rPr lang="en-US" sz="2200" i="1">
                    <a:latin typeface="Times" charset="0"/>
                  </a:rPr>
                  <a:t>T</a:t>
                </a:r>
                <a:endParaRPr lang="en-US" sz="1800">
                  <a:latin typeface="Times" charset="0"/>
                </a:endParaRPr>
              </a:p>
            </p:txBody>
          </p:sp>
        </p:grpSp>
        <p:sp>
          <p:nvSpPr>
            <p:cNvPr id="296999" name="Text Box 39"/>
            <p:cNvSpPr txBox="1">
              <a:spLocks noChangeArrowheads="1"/>
            </p:cNvSpPr>
            <p:nvPr/>
          </p:nvSpPr>
          <p:spPr bwMode="auto">
            <a:xfrm>
              <a:off x="542" y="787"/>
              <a:ext cx="29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j	      j+1		j+2	         ...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B98C-9A43-E945-B959-5280D7A5EE9C}" type="slidenum">
              <a:rPr lang="en-US"/>
              <a:pPr/>
              <a:t>57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Plot of xbar and S</a:t>
            </a:r>
            <a:br>
              <a:rPr lang="en-US">
                <a:cs typeface="Times" charset="0"/>
              </a:rPr>
            </a:br>
            <a:r>
              <a:rPr lang="en-US" sz="3500">
                <a:cs typeface="Times" charset="0"/>
              </a:rPr>
              <a:t>Random Data </a:t>
            </a:r>
            <a:r>
              <a:rPr lang="en-US" sz="3500" b="1" u="sng">
                <a:cs typeface="Times" charset="0"/>
              </a:rPr>
              <a:t>n=5</a:t>
            </a:r>
            <a:endParaRPr lang="en-US" sz="3500">
              <a:cs typeface="Times" charset="0"/>
            </a:endParaRPr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/>
        </p:nvGraphicFramePr>
        <p:xfrm>
          <a:off x="650875" y="1630363"/>
          <a:ext cx="8077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9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1630363"/>
                        <a:ext cx="80772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574675" y="3860800"/>
          <a:ext cx="8153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0" name="Worksheet" r:id="rId5" imgW="8674100" imgH="5930900" progId="Excel.Sheet.8">
                  <p:embed/>
                </p:oleObj>
              </mc:Choice>
              <mc:Fallback>
                <p:oleObj name="Worksheet" r:id="rId5" imgW="8674100" imgH="59309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3860800"/>
                        <a:ext cx="81534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0" y="155892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xbar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27025" y="37147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F5003A-29E8-E943-95F0-89C931EFAAD6}" type="slidenum">
              <a:rPr lang="en-US"/>
              <a:pPr/>
              <a:t>58</a:t>
            </a:fld>
            <a:endParaRPr lang="en-US" sz="140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Overall Statistics</a:t>
            </a:r>
          </a:p>
        </p:txBody>
      </p:sp>
      <p:grpSp>
        <p:nvGrpSpPr>
          <p:cNvPr id="300035" name="Group 3"/>
          <p:cNvGrpSpPr>
            <a:grpSpLocks/>
          </p:cNvGrpSpPr>
          <p:nvPr/>
        </p:nvGrpSpPr>
        <p:grpSpPr bwMode="auto">
          <a:xfrm>
            <a:off x="508000" y="1592263"/>
            <a:ext cx="8153400" cy="4648200"/>
            <a:chOff x="192" y="720"/>
            <a:chExt cx="5136" cy="2928"/>
          </a:xfrm>
        </p:grpSpPr>
        <p:graphicFrame>
          <p:nvGraphicFramePr>
            <p:cNvPr id="300036" name="Object 4"/>
            <p:cNvGraphicFramePr>
              <a:graphicFrameLocks noChangeAspect="1"/>
            </p:cNvGraphicFramePr>
            <p:nvPr/>
          </p:nvGraphicFramePr>
          <p:xfrm>
            <a:off x="240" y="720"/>
            <a:ext cx="5088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Worksheet" r:id="rId3" imgW="8674100" imgH="5930900" progId="Excel.Sheet.8">
                    <p:embed/>
                  </p:oleObj>
                </mc:Choice>
                <mc:Fallback>
                  <p:oleObj name="Worksheet" r:id="rId3" imgW="8674100" imgH="5930900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720"/>
                          <a:ext cx="5088" cy="1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0037" name="Object 5"/>
            <p:cNvGraphicFramePr>
              <a:graphicFrameLocks noChangeAspect="1"/>
            </p:cNvGraphicFramePr>
            <p:nvPr/>
          </p:nvGraphicFramePr>
          <p:xfrm>
            <a:off x="192" y="2064"/>
            <a:ext cx="5136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Worksheet" r:id="rId5" imgW="8674100" imgH="5930900" progId="Excel.Sheet.8">
                    <p:embed/>
                  </p:oleObj>
                </mc:Choice>
                <mc:Fallback>
                  <p:oleObj name="Worksheet" r:id="rId5" imgW="8674100" imgH="5930900" progId="Excel.Shee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064"/>
                          <a:ext cx="5136" cy="1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1789113" y="2520950"/>
            <a:ext cx="4021137" cy="1039813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984625" y="2828925"/>
            <a:ext cx="171608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Grand Mean</a:t>
            </a:r>
          </a:p>
        </p:txBody>
      </p:sp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2101850" y="2692400"/>
          <a:ext cx="1676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762000" imgH="406400" progId="Equation.DSMT36">
                  <p:embed/>
                </p:oleObj>
              </mc:Choice>
              <mc:Fallback>
                <p:oleObj name="Equation" r:id="rId7" imgW="762000" imgH="4064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2692400"/>
                        <a:ext cx="16764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2095500" y="4810125"/>
            <a:ext cx="5618163" cy="1039813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0042" name="Object 10"/>
          <p:cNvGraphicFramePr>
            <a:graphicFrameLocks noChangeAspect="1"/>
          </p:cNvGraphicFramePr>
          <p:nvPr/>
        </p:nvGraphicFramePr>
        <p:xfrm>
          <a:off x="2230438" y="4913313"/>
          <a:ext cx="16764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762000" imgH="406400" progId="Equation.DSMT36">
                  <p:embed/>
                </p:oleObj>
              </mc:Choice>
              <mc:Fallback>
                <p:oleObj name="Equation" r:id="rId9" imgW="762000" imgH="406400" progId="Equation.DSMT3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4913313"/>
                        <a:ext cx="16764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4041775" y="5060950"/>
            <a:ext cx="33829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Grand Standard Deviation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26A61-04A0-9844-AEF3-EA41E81C154C}" type="slidenum">
              <a:rPr lang="en-US"/>
              <a:pPr/>
              <a:t>59</a:t>
            </a:fld>
            <a:endParaRPr lang="en-US" sz="140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Setting Chart Limits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Expected Ranges</a:t>
            </a:r>
          </a:p>
          <a:p>
            <a:pPr>
              <a:buFont typeface="Symbol" charset="0"/>
              <a:buNone/>
            </a:pPr>
            <a:endParaRPr lang="en-US">
              <a:cs typeface="Times" charset="0"/>
            </a:endParaRP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Confidence Intervals</a:t>
            </a:r>
          </a:p>
          <a:p>
            <a:pPr lvl="1">
              <a:buFont typeface="Symbol" charset="0"/>
              <a:buChar char="·"/>
            </a:pPr>
            <a:r>
              <a:rPr lang="en-US">
                <a:cs typeface="Times" charset="0"/>
              </a:rPr>
              <a:t>Intervals of </a:t>
            </a:r>
            <a:r>
              <a:rPr lang="en-US" u="sng">
                <a:cs typeface="Times" charset="0"/>
              </a:rPr>
              <a:t>+</a:t>
            </a:r>
            <a:r>
              <a:rPr lang="en-US">
                <a:cs typeface="Times" charset="0"/>
              </a:rPr>
              <a:t> n Standard Deviations</a:t>
            </a:r>
          </a:p>
          <a:p>
            <a:pPr lvl="1">
              <a:buFont typeface="Symbol" charset="0"/>
              <a:buChar char="·"/>
            </a:pPr>
            <a:r>
              <a:rPr lang="en-US">
                <a:cs typeface="Times" charset="0"/>
              </a:rPr>
              <a:t>Most Typical is </a:t>
            </a:r>
            <a:r>
              <a:rPr lang="en-US" u="sng">
                <a:cs typeface="Times" charset="0"/>
              </a:rPr>
              <a:t>+</a:t>
            </a:r>
            <a:r>
              <a:rPr lang="en-US">
                <a:cs typeface="Times" charset="0"/>
              </a:rPr>
              <a:t> 3</a:t>
            </a:r>
            <a:r>
              <a:rPr lang="en-US">
                <a:latin typeface="Symbol" charset="0"/>
                <a:cs typeface="Times" charset="0"/>
              </a:rPr>
              <a:t>s</a:t>
            </a:r>
            <a:r>
              <a:rPr lang="en-US">
                <a:cs typeface="Times" charset="0"/>
              </a:rPr>
              <a:t> </a:t>
            </a:r>
          </a:p>
          <a:p>
            <a:pPr lvl="1">
              <a:buFont typeface="Symbol" charset="0"/>
              <a:buChar char="·"/>
            </a:pPr>
            <a:endParaRPr lang="en-US">
              <a:cs typeface="Times" charset="0"/>
            </a:endParaRPr>
          </a:p>
          <a:p>
            <a:pPr lvl="1">
              <a:buFont typeface="Symbol" charset="0"/>
              <a:buNone/>
            </a:pPr>
            <a:endParaRPr lang="en-US">
              <a:cs typeface="Time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ECD422-2F9B-FE46-9752-F984E29C70FA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Processes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4246563" y="1336675"/>
            <a:ext cx="31369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Brake Bending</a:t>
            </a:r>
            <a:r>
              <a:rPr lang="en-US">
                <a:latin typeface="Arial" charset="0"/>
              </a:rPr>
              <a:t>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Critical Dimension:</a:t>
            </a:r>
          </a:p>
          <a:p>
            <a:r>
              <a:rPr lang="en-US">
                <a:latin typeface="Arial" charset="0"/>
              </a:rPr>
              <a:t>	</a:t>
            </a:r>
          </a:p>
          <a:p>
            <a:r>
              <a:rPr lang="en-US">
                <a:latin typeface="Arial" charset="0"/>
              </a:rPr>
              <a:t>	Part Angle</a:t>
            </a:r>
          </a:p>
        </p:txBody>
      </p:sp>
      <p:pic>
        <p:nvPicPr>
          <p:cNvPr id="374791" name="Picture 7" descr="bending measu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6664"/>
          <a:stretch>
            <a:fillRect/>
          </a:stretch>
        </p:blipFill>
        <p:spPr bwMode="auto">
          <a:xfrm>
            <a:off x="3694113" y="3503613"/>
            <a:ext cx="4065587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90" name="Picture 6" descr="bending top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6" r="47404" b="15187"/>
          <a:stretch>
            <a:fillRect/>
          </a:stretch>
        </p:blipFill>
        <p:spPr bwMode="auto">
          <a:xfrm rot="-5400000">
            <a:off x="494507" y="1762919"/>
            <a:ext cx="318928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6646D-4E07-BA43-8684-4A2B74C0403A}" type="slidenum">
              <a:rPr lang="en-US"/>
              <a:pPr/>
              <a:t>60</a:t>
            </a:fld>
            <a:endParaRPr lang="en-US" sz="140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Limits - Xbar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If we knew </a:t>
            </a:r>
            <a:r>
              <a:rPr lang="en-US">
                <a:latin typeface="Symbol" charset="0"/>
              </a:rPr>
              <a:t>s</a:t>
            </a:r>
            <a:r>
              <a:rPr lang="en-US" baseline="-25000"/>
              <a:t>x</a:t>
            </a:r>
            <a:r>
              <a:rPr lang="en-US"/>
              <a:t> then: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But Since we </a:t>
            </a:r>
            <a:r>
              <a:rPr lang="en-US" i="1"/>
              <a:t>Estimate</a:t>
            </a:r>
            <a:r>
              <a:rPr lang="en-US"/>
              <a:t> the Sample Standard Deviation, then</a:t>
            </a:r>
          </a:p>
          <a:p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2616200" y="2082800"/>
          <a:ext cx="16637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41" name="Equation" r:id="rId3" imgW="711200" imgH="406400" progId="Equation.DSMT4">
                  <p:embed/>
                </p:oleObj>
              </mc:Choice>
              <mc:Fallback>
                <p:oleObj name="Equation" r:id="rId3" imgW="7112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82800"/>
                        <a:ext cx="16637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5" name="Object 5"/>
          <p:cNvGraphicFramePr>
            <a:graphicFrameLocks noChangeAspect="1"/>
          </p:cNvGraphicFramePr>
          <p:nvPr/>
        </p:nvGraphicFramePr>
        <p:xfrm>
          <a:off x="1784350" y="4449763"/>
          <a:ext cx="5051425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42" name="Equation" r:id="rId5" imgW="2286000" imgH="660400" progId="Equation.DSMT36">
                  <p:embed/>
                </p:oleObj>
              </mc:Choice>
              <mc:Fallback>
                <p:oleObj name="Equation" r:id="rId5" imgW="2286000" imgH="6604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449763"/>
                        <a:ext cx="5051425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4162425" y="4357688"/>
            <a:ext cx="348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(S</a:t>
            </a:r>
            <a:r>
              <a:rPr lang="en-US" baseline="-25000">
                <a:latin typeface="Arial" charset="0"/>
              </a:rPr>
              <a:t>j </a:t>
            </a:r>
            <a:r>
              <a:rPr lang="en-US">
                <a:latin typeface="Arial" charset="0"/>
              </a:rPr>
              <a:t>is a biased estimator)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45727-4786-1945-B915-F0A6CFD54C47}" type="slidenum">
              <a:rPr lang="en-US"/>
              <a:pPr/>
              <a:t>61</a:t>
            </a:fld>
            <a:endParaRPr lang="en-US" sz="140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Chart Limits xbar chart</a:t>
            </a:r>
          </a:p>
        </p:txBody>
      </p:sp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800100" y="3817938"/>
          <a:ext cx="27241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4" name="Equation" r:id="rId3" imgW="1181100" imgH="419100" progId="Equation.DSMT36">
                  <p:embed/>
                </p:oleObj>
              </mc:Choice>
              <mc:Fallback>
                <p:oleObj name="Equation" r:id="rId3" imgW="1181100" imgH="4191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817938"/>
                        <a:ext cx="2724150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4343400" y="3806825"/>
          <a:ext cx="255428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5" name="Equation" r:id="rId5" imgW="1181100" imgH="419100" progId="Equation.DSMT36">
                  <p:embed/>
                </p:oleObj>
              </mc:Choice>
              <mc:Fallback>
                <p:oleObj name="Equation" r:id="rId5" imgW="1181100" imgH="4191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06825"/>
                        <a:ext cx="255428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342900" y="1397000"/>
            <a:ext cx="7942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The estimate of </a:t>
            </a:r>
            <a:r>
              <a:rPr lang="en-US" sz="3000" i="1">
                <a:latin typeface="Helvetica" charset="0"/>
              </a:rPr>
              <a:t>True</a:t>
            </a:r>
            <a:r>
              <a:rPr lang="en-US" sz="3000">
                <a:latin typeface="Helvetica" charset="0"/>
              </a:rPr>
              <a:t> Sample Mean  Variance</a:t>
            </a:r>
            <a:r>
              <a:rPr lang="en-US" sz="3000">
                <a:latin typeface="Times" charset="0"/>
              </a:rPr>
              <a:t> </a:t>
            </a:r>
            <a:r>
              <a:rPr lang="en-US" sz="3000">
                <a:solidFill>
                  <a:srgbClr val="5F5F5F"/>
                </a:solidFill>
                <a:latin typeface="Arial" charset="0"/>
              </a:rPr>
              <a:t>(variance of the mean) </a:t>
            </a:r>
            <a:r>
              <a:rPr lang="en-US" sz="3000">
                <a:latin typeface="Helvetica" charset="0"/>
              </a:rPr>
              <a:t>is biased</a:t>
            </a:r>
            <a:endParaRPr lang="en-US">
              <a:latin typeface="Arial" charset="0"/>
            </a:endParaRP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52450" y="2546350"/>
            <a:ext cx="751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To remove this bias for the xbar ± 3</a:t>
            </a:r>
            <a:r>
              <a:rPr lang="en-US" sz="3000"/>
              <a:t>s</a:t>
            </a:r>
            <a:r>
              <a:rPr lang="en-US" sz="3000">
                <a:latin typeface="Helvetica" charset="0"/>
              </a:rPr>
              <a:t> limits we use:</a:t>
            </a:r>
            <a:endParaRPr lang="en-US">
              <a:latin typeface="Times" charset="0"/>
            </a:endParaRP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06388" y="5494338"/>
            <a:ext cx="7162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Helvetica" charset="0"/>
              </a:rPr>
              <a:t>For the example </a:t>
            </a:r>
            <a:r>
              <a:rPr lang="en-US" sz="2200" i="1">
                <a:latin typeface="Helvetica" charset="0"/>
              </a:rPr>
              <a:t>n</a:t>
            </a:r>
            <a:r>
              <a:rPr lang="en-US" sz="2200">
                <a:latin typeface="Helvetica" charset="0"/>
              </a:rPr>
              <a:t>=5</a:t>
            </a:r>
            <a:endParaRPr lang="en-US" sz="1800">
              <a:latin typeface="Times" charset="0"/>
            </a:endParaRPr>
          </a:p>
        </p:txBody>
      </p:sp>
      <p:graphicFrame>
        <p:nvGraphicFramePr>
          <p:cNvPr id="303112" name="Object 8"/>
          <p:cNvGraphicFramePr>
            <a:graphicFrameLocks noChangeAspect="1"/>
          </p:cNvGraphicFramePr>
          <p:nvPr/>
        </p:nvGraphicFramePr>
        <p:xfrm>
          <a:off x="3290888" y="5338763"/>
          <a:ext cx="51038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6" name="Equation" r:id="rId7" imgW="2476500" imgH="381000" progId="Equation.DSMT36">
                  <p:embed/>
                </p:oleObj>
              </mc:Choice>
              <mc:Fallback>
                <p:oleObj name="Equation" r:id="rId7" imgW="2476500" imgH="3810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5338763"/>
                        <a:ext cx="51038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695575" y="5003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794FE-C77C-1849-93B4-84B7778A1531}" type="slidenum">
              <a:rPr lang="en-US"/>
              <a:pPr/>
              <a:t>62</a:t>
            </a:fld>
            <a:endParaRPr lang="en-US" sz="140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346075" y="1938338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The variance of the estimate of S can be shown to be:</a:t>
            </a:r>
            <a:endParaRPr lang="en-US">
              <a:latin typeface="Times" charset="0"/>
            </a:endParaRPr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97075" y="2371725"/>
          <a:ext cx="28352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6" name="Equation" r:id="rId3" imgW="990600" imgH="241300" progId="Equation.DSMT36">
                  <p:embed/>
                </p:oleObj>
              </mc:Choice>
              <mc:Fallback>
                <p:oleObj name="Equation" r:id="rId3" imgW="990600" imgH="2413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2371725"/>
                        <a:ext cx="28352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014413" y="3814763"/>
          <a:ext cx="3733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7" name="Equation" r:id="rId5" imgW="1524000" imgH="419100" progId="Equation.DSMT36">
                  <p:embed/>
                </p:oleObj>
              </mc:Choice>
              <mc:Fallback>
                <p:oleObj name="Equation" r:id="rId5" imgW="1524000" imgH="4191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814763"/>
                        <a:ext cx="3733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1014413" y="4892675"/>
          <a:ext cx="35988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8" name="Equation" r:id="rId7" imgW="1511300" imgH="419100" progId="Equation.DSMT36">
                  <p:embed/>
                </p:oleObj>
              </mc:Choice>
              <mc:Fallback>
                <p:oleObj name="Equation" r:id="rId7" imgW="1511300" imgH="4191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4892675"/>
                        <a:ext cx="35988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388938" y="3194050"/>
            <a:ext cx="662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So we get the chart limits:</a:t>
            </a:r>
            <a:endParaRPr lang="en-US">
              <a:latin typeface="Times" charset="0"/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Limits 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F3DBF-E19F-AA42-BAA7-60E756DC7CDB}" type="slidenum">
              <a:rPr lang="en-US"/>
              <a:pPr/>
              <a:t>63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Example xbar</a:t>
            </a:r>
          </a:p>
        </p:txBody>
      </p:sp>
      <p:graphicFrame>
        <p:nvGraphicFramePr>
          <p:cNvPr id="3051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371600"/>
          <a:ext cx="7467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8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4676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3155950" y="184626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UCL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4424363" y="457993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LCL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7734300" y="3060700"/>
            <a:ext cx="946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Grand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Mean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7CAF0-1232-4242-9A0D-7500E94053B5}" type="slidenum">
              <a:rPr lang="en-US"/>
              <a:pPr/>
              <a:t>64</a:t>
            </a:fld>
            <a:endParaRPr lang="en-US" sz="140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Example S</a:t>
            </a:r>
          </a:p>
        </p:txBody>
      </p:sp>
      <p:graphicFrame>
        <p:nvGraphicFramePr>
          <p:cNvPr id="3061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371600"/>
          <a:ext cx="7467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1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4676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175125" y="1749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UCL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4867275" y="506095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LCL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7715250" y="3367088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Grand 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641E7-3E13-464C-B43E-CCF6D5A2C1FA}" type="slidenum">
              <a:rPr lang="en-US"/>
              <a:pPr/>
              <a:t>65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Detecting Problems</a:t>
            </a:r>
            <a:br>
              <a:rPr lang="en-US">
                <a:cs typeface="Times" charset="0"/>
              </a:rPr>
            </a:br>
            <a:r>
              <a:rPr lang="en-US">
                <a:cs typeface="Times" charset="0"/>
              </a:rPr>
              <a:t> from Running Data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917700"/>
            <a:ext cx="7772400" cy="4384675"/>
          </a:xfrm>
        </p:spPr>
        <p:txBody>
          <a:bodyPr/>
          <a:lstStyle/>
          <a:p>
            <a:pPr>
              <a:buFont typeface="Symbol" charset="0"/>
              <a:buChar char="·"/>
            </a:pPr>
            <a:r>
              <a:rPr lang="en-US" sz="3600">
                <a:cs typeface="Times" charset="0"/>
              </a:rPr>
              <a:t>Appearance of data</a:t>
            </a:r>
          </a:p>
          <a:p>
            <a:pPr>
              <a:buFont typeface="Symbol" charset="0"/>
              <a:buChar char="·"/>
            </a:pPr>
            <a:endParaRPr lang="en-US" sz="3600">
              <a:cs typeface="Times" charset="0"/>
            </a:endParaRPr>
          </a:p>
          <a:p>
            <a:pPr lvl="1">
              <a:buFont typeface="Symbol" charset="0"/>
              <a:buChar char="·"/>
            </a:pPr>
            <a:r>
              <a:rPr lang="en-US" sz="3200">
                <a:cs typeface="Times" charset="0"/>
              </a:rPr>
              <a:t>Confidence Intervals </a:t>
            </a:r>
          </a:p>
          <a:p>
            <a:pPr>
              <a:buFont typeface="Symbol" charset="0"/>
              <a:buChar char="·"/>
            </a:pPr>
            <a:endParaRPr lang="en-US" sz="3600">
              <a:cs typeface="Times" charset="0"/>
            </a:endParaRPr>
          </a:p>
          <a:p>
            <a:pPr lvl="1">
              <a:buFont typeface="Symbol" charset="0"/>
              <a:buChar char="·"/>
            </a:pPr>
            <a:r>
              <a:rPr lang="en-US" sz="3200">
                <a:cs typeface="Times" charset="0"/>
              </a:rPr>
              <a:t>Frequency of extremes</a:t>
            </a:r>
          </a:p>
          <a:p>
            <a:pPr>
              <a:buFont typeface="Symbol" charset="0"/>
              <a:buChar char="·"/>
            </a:pPr>
            <a:endParaRPr lang="en-US" sz="3600">
              <a:cs typeface="Times" charset="0"/>
            </a:endParaRPr>
          </a:p>
          <a:p>
            <a:pPr lvl="1">
              <a:buFont typeface="Symbol" charset="0"/>
              <a:buChar char="·"/>
            </a:pPr>
            <a:r>
              <a:rPr lang="en-US" sz="3200">
                <a:cs typeface="Times" charset="0"/>
              </a:rPr>
              <a:t>Trends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66488-0577-5647-AB42-0AE1B557521B}" type="slidenum">
              <a:rPr lang="en-US"/>
              <a:pPr/>
              <a:t>66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Western Electric Rules 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3863"/>
            <a:ext cx="7772400" cy="3335337"/>
          </a:xfrm>
        </p:spPr>
        <p:txBody>
          <a:bodyPr/>
          <a:lstStyle/>
          <a:p>
            <a:r>
              <a:rPr lang="en-US"/>
              <a:t>Points outside limits</a:t>
            </a:r>
          </a:p>
          <a:p>
            <a:r>
              <a:rPr lang="en-US"/>
              <a:t>2-3 consecutive points outside 2 sigma</a:t>
            </a:r>
          </a:p>
          <a:p>
            <a:r>
              <a:rPr lang="en-US"/>
              <a:t>Four of five consecutive points beyond 1 sigma</a:t>
            </a:r>
          </a:p>
          <a:p>
            <a:r>
              <a:rPr lang="en-US"/>
              <a:t>Run of 8 consecutive points on one side of center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A860B-756F-5D49-97D9-D72C988CC727}" type="slidenum">
              <a:rPr lang="en-US"/>
              <a:pPr/>
              <a:t>67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for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Out of 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Extreme Points</a:t>
            </a:r>
          </a:p>
          <a:p>
            <a:pPr lvl="1"/>
            <a:r>
              <a:rPr lang="en-US"/>
              <a:t>Outside ±3</a:t>
            </a:r>
            <a:r>
              <a:rPr lang="en-US">
                <a:latin typeface="Symbol" charset="0"/>
              </a:rPr>
              <a:t>s</a:t>
            </a:r>
            <a:endParaRPr lang="en-US"/>
          </a:p>
          <a:p>
            <a:r>
              <a:rPr lang="en-US"/>
              <a:t>Improbable Points</a:t>
            </a:r>
          </a:p>
          <a:p>
            <a:pPr lvl="1"/>
            <a:r>
              <a:rPr lang="en-US"/>
              <a:t>2 of 3 &gt;±2</a:t>
            </a:r>
            <a:r>
              <a:rPr lang="en-US">
                <a:latin typeface="Symbol" charset="0"/>
              </a:rPr>
              <a:t>s </a:t>
            </a:r>
          </a:p>
          <a:p>
            <a:pPr lvl="1"/>
            <a:r>
              <a:rPr lang="en-US"/>
              <a:t>4 of 5</a:t>
            </a:r>
            <a:r>
              <a:rPr lang="en-US">
                <a:latin typeface="Symbol" charset="0"/>
              </a:rPr>
              <a:t> &gt;± </a:t>
            </a:r>
            <a:r>
              <a:rPr lang="en-US"/>
              <a:t>1</a:t>
            </a:r>
            <a:r>
              <a:rPr lang="en-US">
                <a:latin typeface="Symbol" charset="0"/>
              </a:rPr>
              <a:t>s</a:t>
            </a:r>
          </a:p>
          <a:p>
            <a:pPr lvl="1"/>
            <a:r>
              <a:rPr lang="en-US"/>
              <a:t>All points inside ±1</a:t>
            </a:r>
            <a:r>
              <a:rPr lang="en-US">
                <a:latin typeface="Symbol" charset="0"/>
              </a:rPr>
              <a:t>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C0AA2-C2EF-CB42-8ED6-FBE43DE793BA}" type="slidenum">
              <a:rPr lang="en-US"/>
              <a:pPr/>
              <a:t>68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 for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Out of 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Consistently above or below centerline</a:t>
            </a:r>
          </a:p>
          <a:p>
            <a:pPr lvl="1">
              <a:lnSpc>
                <a:spcPct val="90000"/>
              </a:lnSpc>
            </a:pPr>
            <a:r>
              <a:rPr lang="en-US"/>
              <a:t>Runs of 8 or more</a:t>
            </a:r>
          </a:p>
          <a:p>
            <a:pPr>
              <a:lnSpc>
                <a:spcPct val="90000"/>
              </a:lnSpc>
            </a:pPr>
            <a:r>
              <a:rPr lang="en-US"/>
              <a:t>Linear Trends</a:t>
            </a:r>
          </a:p>
          <a:p>
            <a:pPr lvl="1">
              <a:lnSpc>
                <a:spcPct val="90000"/>
              </a:lnSpc>
            </a:pPr>
            <a:r>
              <a:rPr lang="en-US"/>
              <a:t>6 or more points in consistent direction</a:t>
            </a:r>
          </a:p>
          <a:p>
            <a:pPr>
              <a:lnSpc>
                <a:spcPct val="90000"/>
              </a:lnSpc>
            </a:pPr>
            <a:r>
              <a:rPr lang="en-US"/>
              <a:t>Bi-Modal Data</a:t>
            </a:r>
          </a:p>
          <a:p>
            <a:pPr lvl="1">
              <a:lnSpc>
                <a:spcPct val="90000"/>
              </a:lnSpc>
            </a:pPr>
            <a:r>
              <a:rPr lang="en-US"/>
              <a:t>8 successive points outside ±1</a:t>
            </a:r>
            <a:r>
              <a:rPr lang="en-US">
                <a:latin typeface="Symbol" charset="0"/>
              </a:rPr>
              <a:t>s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A56D7-4FA8-3D41-BEE9-CA442DB4D123}" type="slidenum">
              <a:rPr lang="en-US"/>
              <a:pPr/>
              <a:t>69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Applying Shewhart Charting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Find a run of 25-50 points that are </a:t>
            </a:r>
            <a:r>
              <a:rPr lang="ja-JP" altLang="en-US">
                <a:latin typeface="Times"/>
                <a:cs typeface="Times" charset="0"/>
              </a:rPr>
              <a:t>“</a:t>
            </a:r>
            <a:r>
              <a:rPr lang="en-US">
                <a:cs typeface="Times" charset="0"/>
              </a:rPr>
              <a:t>in-control</a:t>
            </a:r>
            <a:r>
              <a:rPr lang="ja-JP" altLang="en-US">
                <a:latin typeface="Times"/>
                <a:cs typeface="Times" charset="0"/>
              </a:rPr>
              <a:t>”</a:t>
            </a:r>
            <a:endParaRPr lang="en-US">
              <a:cs typeface="Times" charset="0"/>
            </a:endParaRP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Compute chart centerlines and limits</a:t>
            </a: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Begin Plotting subsequent </a:t>
            </a:r>
            <a:r>
              <a:rPr lang="en-US" i="1">
                <a:cs typeface="Times" charset="0"/>
              </a:rPr>
              <a:t>xbar</a:t>
            </a:r>
            <a:r>
              <a:rPr lang="en-US" i="1" baseline="-25000">
                <a:cs typeface="Times" charset="0"/>
              </a:rPr>
              <a:t>j </a:t>
            </a:r>
            <a:r>
              <a:rPr lang="en-US">
                <a:cs typeface="Times" charset="0"/>
              </a:rPr>
              <a:t>and </a:t>
            </a:r>
            <a:r>
              <a:rPr lang="en-US" i="1">
                <a:cs typeface="Times" charset="0"/>
              </a:rPr>
              <a:t>S</a:t>
            </a:r>
            <a:r>
              <a:rPr lang="en-US" i="1" baseline="-25000">
                <a:cs typeface="Times" charset="0"/>
              </a:rPr>
              <a:t>j</a:t>
            </a:r>
            <a:endParaRPr lang="en-US" i="1">
              <a:cs typeface="Times" charset="0"/>
            </a:endParaRP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Apply rules, or look for trends, improbable events or extremes.</a:t>
            </a: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If these occur, process is </a:t>
            </a:r>
            <a:r>
              <a:rPr lang="ja-JP" altLang="en-US">
                <a:latin typeface="Times"/>
                <a:cs typeface="Times" charset="0"/>
              </a:rPr>
              <a:t>“</a:t>
            </a:r>
            <a:r>
              <a:rPr lang="en-US">
                <a:cs typeface="Times" charset="0"/>
              </a:rPr>
              <a:t>out of control</a:t>
            </a:r>
            <a:r>
              <a:rPr lang="ja-JP" altLang="en-US">
                <a:latin typeface="Times"/>
                <a:cs typeface="Times" charset="0"/>
              </a:rPr>
              <a:t>”</a:t>
            </a:r>
            <a:endParaRPr lang="en-US">
              <a:cs typeface="Times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85634-171C-8848-83AF-36E0B9C76A23}" type="slidenum">
              <a:rPr lang="en-US"/>
              <a:pPr/>
              <a:t>7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Processes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5008563" y="1412875"/>
            <a:ext cx="3609975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Injection Molding</a:t>
            </a:r>
            <a:r>
              <a:rPr lang="en-US">
                <a:latin typeface="Arial" charset="0"/>
              </a:rPr>
              <a:t>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Critical Dimension:</a:t>
            </a:r>
          </a:p>
          <a:p>
            <a:r>
              <a:rPr lang="en-US">
                <a:latin typeface="Arial" charset="0"/>
              </a:rPr>
              <a:t>	</a:t>
            </a:r>
          </a:p>
          <a:p>
            <a:r>
              <a:rPr lang="en-US">
                <a:latin typeface="Arial" charset="0"/>
              </a:rPr>
              <a:t>	?</a:t>
            </a:r>
          </a:p>
        </p:txBody>
      </p:sp>
      <p:pic>
        <p:nvPicPr>
          <p:cNvPr id="375813" name="Picture 5" descr="IM part in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82713"/>
            <a:ext cx="3989387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4" name="Picture 6" descr="im part m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160713"/>
            <a:ext cx="3354387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CC4BD-94FC-3842-9BFF-5546113CA5C2}" type="slidenum">
              <a:rPr lang="en-US"/>
              <a:pPr/>
              <a:t>70</a:t>
            </a:fld>
            <a:endParaRPr lang="en-US" sz="1400"/>
          </a:p>
        </p:txBody>
      </p:sp>
      <p:sp>
        <p:nvSpPr>
          <p:cNvPr id="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pic>
        <p:nvPicPr>
          <p:cNvPr id="31846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66813"/>
            <a:ext cx="73691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846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</a:t>
            </a:r>
          </a:p>
        </p:txBody>
      </p:sp>
      <p:sp>
        <p:nvSpPr>
          <p:cNvPr id="318468" name="Rectangle 1028"/>
          <p:cNvSpPr>
            <a:spLocks noChangeArrowheads="1"/>
          </p:cNvSpPr>
          <p:nvPr/>
        </p:nvSpPr>
        <p:spPr bwMode="auto">
          <a:xfrm>
            <a:off x="4029075" y="1436688"/>
            <a:ext cx="465772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69" name="Rectangle 1029"/>
          <p:cNvSpPr>
            <a:spLocks noChangeArrowheads="1"/>
          </p:cNvSpPr>
          <p:nvPr/>
        </p:nvSpPr>
        <p:spPr bwMode="auto">
          <a:xfrm>
            <a:off x="4175125" y="1436688"/>
            <a:ext cx="45132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0" name="Rectangle 1030"/>
          <p:cNvSpPr>
            <a:spLocks noChangeArrowheads="1"/>
          </p:cNvSpPr>
          <p:nvPr/>
        </p:nvSpPr>
        <p:spPr bwMode="auto">
          <a:xfrm>
            <a:off x="4302125" y="1436688"/>
            <a:ext cx="434657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1" name="Rectangle 1031"/>
          <p:cNvSpPr>
            <a:spLocks noChangeArrowheads="1"/>
          </p:cNvSpPr>
          <p:nvPr/>
        </p:nvSpPr>
        <p:spPr bwMode="auto">
          <a:xfrm>
            <a:off x="4416425" y="1436688"/>
            <a:ext cx="42592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2" name="Rectangle 1032"/>
          <p:cNvSpPr>
            <a:spLocks noChangeArrowheads="1"/>
          </p:cNvSpPr>
          <p:nvPr/>
        </p:nvSpPr>
        <p:spPr bwMode="auto">
          <a:xfrm>
            <a:off x="4543425" y="1436688"/>
            <a:ext cx="409892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3" name="Rectangle 1033"/>
          <p:cNvSpPr>
            <a:spLocks noChangeArrowheads="1"/>
          </p:cNvSpPr>
          <p:nvPr/>
        </p:nvSpPr>
        <p:spPr bwMode="auto">
          <a:xfrm>
            <a:off x="4676775" y="1436688"/>
            <a:ext cx="40132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4" name="Rectangle 1034"/>
          <p:cNvSpPr>
            <a:spLocks noChangeArrowheads="1"/>
          </p:cNvSpPr>
          <p:nvPr/>
        </p:nvSpPr>
        <p:spPr bwMode="auto">
          <a:xfrm>
            <a:off x="4803775" y="1436688"/>
            <a:ext cx="38862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5" name="Rectangle 1035"/>
          <p:cNvSpPr>
            <a:spLocks noChangeArrowheads="1"/>
          </p:cNvSpPr>
          <p:nvPr/>
        </p:nvSpPr>
        <p:spPr bwMode="auto">
          <a:xfrm>
            <a:off x="4968875" y="1436688"/>
            <a:ext cx="37258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6" name="Rectangle 1036"/>
          <p:cNvSpPr>
            <a:spLocks noChangeArrowheads="1"/>
          </p:cNvSpPr>
          <p:nvPr/>
        </p:nvSpPr>
        <p:spPr bwMode="auto">
          <a:xfrm>
            <a:off x="5108575" y="1436688"/>
            <a:ext cx="35480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7" name="Rectangle 1037"/>
          <p:cNvSpPr>
            <a:spLocks noChangeArrowheads="1"/>
          </p:cNvSpPr>
          <p:nvPr/>
        </p:nvSpPr>
        <p:spPr bwMode="auto">
          <a:xfrm>
            <a:off x="5254625" y="1436688"/>
            <a:ext cx="338772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8" name="Rectangle 1038"/>
          <p:cNvSpPr>
            <a:spLocks noChangeArrowheads="1"/>
          </p:cNvSpPr>
          <p:nvPr/>
        </p:nvSpPr>
        <p:spPr bwMode="auto">
          <a:xfrm>
            <a:off x="5381625" y="1436688"/>
            <a:ext cx="32639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9" name="Rectangle 1039"/>
          <p:cNvSpPr>
            <a:spLocks noChangeArrowheads="1"/>
          </p:cNvSpPr>
          <p:nvPr/>
        </p:nvSpPr>
        <p:spPr bwMode="auto">
          <a:xfrm>
            <a:off x="5495925" y="1436688"/>
            <a:ext cx="3157538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0" name="Rectangle 1040"/>
          <p:cNvSpPr>
            <a:spLocks noChangeArrowheads="1"/>
          </p:cNvSpPr>
          <p:nvPr/>
        </p:nvSpPr>
        <p:spPr bwMode="auto">
          <a:xfrm>
            <a:off x="5629275" y="1436688"/>
            <a:ext cx="30226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1" name="Rectangle 1041"/>
          <p:cNvSpPr>
            <a:spLocks noChangeArrowheads="1"/>
          </p:cNvSpPr>
          <p:nvPr/>
        </p:nvSpPr>
        <p:spPr bwMode="auto">
          <a:xfrm>
            <a:off x="5762625" y="1436688"/>
            <a:ext cx="28876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2" name="Rectangle 1042"/>
          <p:cNvSpPr>
            <a:spLocks noChangeArrowheads="1"/>
          </p:cNvSpPr>
          <p:nvPr/>
        </p:nvSpPr>
        <p:spPr bwMode="auto">
          <a:xfrm>
            <a:off x="5889625" y="1436688"/>
            <a:ext cx="27606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3" name="Rectangle 1043"/>
          <p:cNvSpPr>
            <a:spLocks noChangeArrowheads="1"/>
          </p:cNvSpPr>
          <p:nvPr/>
        </p:nvSpPr>
        <p:spPr bwMode="auto">
          <a:xfrm>
            <a:off x="6054725" y="1436688"/>
            <a:ext cx="260032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4" name="Rectangle 1044"/>
          <p:cNvSpPr>
            <a:spLocks noChangeArrowheads="1"/>
          </p:cNvSpPr>
          <p:nvPr/>
        </p:nvSpPr>
        <p:spPr bwMode="auto">
          <a:xfrm>
            <a:off x="6175375" y="1436688"/>
            <a:ext cx="24638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5" name="Rectangle 1045"/>
          <p:cNvSpPr>
            <a:spLocks noChangeArrowheads="1"/>
          </p:cNvSpPr>
          <p:nvPr/>
        </p:nvSpPr>
        <p:spPr bwMode="auto">
          <a:xfrm>
            <a:off x="6321425" y="1436688"/>
            <a:ext cx="23288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6" name="Rectangle 1046"/>
          <p:cNvSpPr>
            <a:spLocks noChangeArrowheads="1"/>
          </p:cNvSpPr>
          <p:nvPr/>
        </p:nvSpPr>
        <p:spPr bwMode="auto">
          <a:xfrm>
            <a:off x="6448425" y="1436688"/>
            <a:ext cx="22145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7" name="Rectangle 1047"/>
          <p:cNvSpPr>
            <a:spLocks noChangeArrowheads="1"/>
          </p:cNvSpPr>
          <p:nvPr/>
        </p:nvSpPr>
        <p:spPr bwMode="auto">
          <a:xfrm>
            <a:off x="6562725" y="1436688"/>
            <a:ext cx="21336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8" name="Rectangle 1048"/>
          <p:cNvSpPr>
            <a:spLocks noChangeArrowheads="1"/>
          </p:cNvSpPr>
          <p:nvPr/>
        </p:nvSpPr>
        <p:spPr bwMode="auto">
          <a:xfrm>
            <a:off x="6696075" y="1436688"/>
            <a:ext cx="197167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89" name="Rectangle 1049"/>
          <p:cNvSpPr>
            <a:spLocks noChangeArrowheads="1"/>
          </p:cNvSpPr>
          <p:nvPr/>
        </p:nvSpPr>
        <p:spPr bwMode="auto">
          <a:xfrm>
            <a:off x="6829425" y="1436688"/>
            <a:ext cx="183832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0" name="Rectangle 1050"/>
          <p:cNvSpPr>
            <a:spLocks noChangeArrowheads="1"/>
          </p:cNvSpPr>
          <p:nvPr/>
        </p:nvSpPr>
        <p:spPr bwMode="auto">
          <a:xfrm>
            <a:off x="6956425" y="1436688"/>
            <a:ext cx="17018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1" name="Rectangle 1051"/>
          <p:cNvSpPr>
            <a:spLocks noChangeArrowheads="1"/>
          </p:cNvSpPr>
          <p:nvPr/>
        </p:nvSpPr>
        <p:spPr bwMode="auto">
          <a:xfrm>
            <a:off x="7121525" y="1436688"/>
            <a:ext cx="1531938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2" name="Rectangle 1052"/>
          <p:cNvSpPr>
            <a:spLocks noChangeArrowheads="1"/>
          </p:cNvSpPr>
          <p:nvPr/>
        </p:nvSpPr>
        <p:spPr bwMode="auto">
          <a:xfrm>
            <a:off x="6956425" y="1436688"/>
            <a:ext cx="171767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3" name="Rectangle 1053"/>
          <p:cNvSpPr>
            <a:spLocks noChangeArrowheads="1"/>
          </p:cNvSpPr>
          <p:nvPr/>
        </p:nvSpPr>
        <p:spPr bwMode="auto">
          <a:xfrm>
            <a:off x="7102475" y="1436688"/>
            <a:ext cx="15668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4" name="Rectangle 1054"/>
          <p:cNvSpPr>
            <a:spLocks noChangeArrowheads="1"/>
          </p:cNvSpPr>
          <p:nvPr/>
        </p:nvSpPr>
        <p:spPr bwMode="auto">
          <a:xfrm>
            <a:off x="7239000" y="1436688"/>
            <a:ext cx="14271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5" name="Rectangle 1055"/>
          <p:cNvSpPr>
            <a:spLocks noChangeArrowheads="1"/>
          </p:cNvSpPr>
          <p:nvPr/>
        </p:nvSpPr>
        <p:spPr bwMode="auto">
          <a:xfrm>
            <a:off x="7343775" y="1436688"/>
            <a:ext cx="13128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6" name="Rectangle 1056"/>
          <p:cNvSpPr>
            <a:spLocks noChangeArrowheads="1"/>
          </p:cNvSpPr>
          <p:nvPr/>
        </p:nvSpPr>
        <p:spPr bwMode="auto">
          <a:xfrm>
            <a:off x="7477125" y="1436688"/>
            <a:ext cx="117792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7" name="Rectangle 1057"/>
          <p:cNvSpPr>
            <a:spLocks noChangeArrowheads="1"/>
          </p:cNvSpPr>
          <p:nvPr/>
        </p:nvSpPr>
        <p:spPr bwMode="auto">
          <a:xfrm>
            <a:off x="7610475" y="1436688"/>
            <a:ext cx="1031875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8" name="Rectangle 1058"/>
          <p:cNvSpPr>
            <a:spLocks noChangeArrowheads="1"/>
          </p:cNvSpPr>
          <p:nvPr/>
        </p:nvSpPr>
        <p:spPr bwMode="auto">
          <a:xfrm>
            <a:off x="7737475" y="1436688"/>
            <a:ext cx="914400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9" name="Rectangle 1059"/>
          <p:cNvSpPr>
            <a:spLocks noChangeArrowheads="1"/>
          </p:cNvSpPr>
          <p:nvPr/>
        </p:nvSpPr>
        <p:spPr bwMode="auto">
          <a:xfrm>
            <a:off x="7902575" y="1436688"/>
            <a:ext cx="373063" cy="4114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500" name="Rectangle 1060"/>
          <p:cNvSpPr>
            <a:spLocks noChangeArrowheads="1"/>
          </p:cNvSpPr>
          <p:nvPr/>
        </p:nvSpPr>
        <p:spPr bwMode="auto">
          <a:xfrm>
            <a:off x="2041525" y="5038725"/>
            <a:ext cx="1503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Historical Data</a:t>
            </a:r>
          </a:p>
        </p:txBody>
      </p:sp>
      <p:sp>
        <p:nvSpPr>
          <p:cNvPr id="318501" name="Rectangle 1061"/>
          <p:cNvSpPr>
            <a:spLocks noChangeArrowheads="1"/>
          </p:cNvSpPr>
          <p:nvPr/>
        </p:nvSpPr>
        <p:spPr bwMode="auto">
          <a:xfrm>
            <a:off x="5711825" y="5064125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The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>
                <a:latin typeface="Arial" charset="0"/>
              </a:rPr>
              <a:t>Future</a:t>
            </a:r>
            <a:r>
              <a:rPr lang="ja-JP" altLang="en-US" sz="1600">
                <a:latin typeface="Arial"/>
              </a:rPr>
              <a:t>”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animBg="1"/>
      <p:bldP spid="318469" grpId="0" animBg="1"/>
      <p:bldP spid="318470" grpId="0" animBg="1"/>
      <p:bldP spid="318471" grpId="0" animBg="1"/>
      <p:bldP spid="318472" grpId="0" animBg="1"/>
      <p:bldP spid="318473" grpId="0" animBg="1"/>
      <p:bldP spid="318474" grpId="0" animBg="1"/>
      <p:bldP spid="318475" grpId="0" animBg="1"/>
      <p:bldP spid="318476" grpId="0" animBg="1"/>
      <p:bldP spid="318477" grpId="0" animBg="1"/>
      <p:bldP spid="318478" grpId="0" animBg="1"/>
      <p:bldP spid="318479" grpId="0" animBg="1"/>
      <p:bldP spid="318480" grpId="0" animBg="1"/>
      <p:bldP spid="318481" grpId="0" animBg="1"/>
      <p:bldP spid="318482" grpId="0" animBg="1"/>
      <p:bldP spid="318483" grpId="0" animBg="1"/>
      <p:bldP spid="318484" grpId="0" animBg="1"/>
      <p:bldP spid="318485" grpId="0" animBg="1"/>
      <p:bldP spid="318486" grpId="0" animBg="1"/>
      <p:bldP spid="318487" grpId="0" animBg="1"/>
      <p:bldP spid="318488" grpId="0" animBg="1"/>
      <p:bldP spid="318489" grpId="0" animBg="1"/>
      <p:bldP spid="318490" grpId="0" animBg="1"/>
      <p:bldP spid="318491" grpId="0" animBg="1"/>
      <p:bldP spid="318492" grpId="0" animBg="1"/>
      <p:bldP spid="318493" grpId="0" animBg="1"/>
      <p:bldP spid="318494" grpId="0" animBg="1"/>
      <p:bldP spid="318495" grpId="0" animBg="1"/>
      <p:bldP spid="318496" grpId="0" animBg="1"/>
      <p:bldP spid="318497" grpId="0" animBg="1"/>
      <p:bldP spid="318498" grpId="0" animBg="1"/>
      <p:bldP spid="31849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CFCD0-C1AA-4745-B962-ADB2E76CA084}" type="slidenum">
              <a:rPr lang="en-US"/>
              <a:pPr/>
              <a:t>71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 of Control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1362075"/>
            <a:ext cx="7772400" cy="47371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/>
              <a:t>Data is not Stationary 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1800">
                <a:latin typeface="Symbol" charset="0"/>
              </a:rPr>
              <a:t>(</a:t>
            </a:r>
            <a:r>
              <a:rPr lang="en-US" sz="2000">
                <a:latin typeface="Symbol" charset="0"/>
              </a:rPr>
              <a:t>m</a:t>
            </a:r>
            <a:r>
              <a:rPr lang="en-US" sz="1800"/>
              <a:t> or </a:t>
            </a:r>
            <a:r>
              <a:rPr lang="en-US" sz="1800">
                <a:latin typeface="Symbol" charset="0"/>
              </a:rPr>
              <a:t>s</a:t>
            </a:r>
            <a:r>
              <a:rPr lang="en-US" sz="1800"/>
              <a:t> are not constant)</a:t>
            </a:r>
          </a:p>
          <a:p>
            <a:pPr>
              <a:lnSpc>
                <a:spcPct val="110000"/>
              </a:lnSpc>
            </a:pPr>
            <a:r>
              <a:rPr lang="en-US" sz="2000"/>
              <a:t>Process Output is being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caused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by a disturbance (common cause)</a:t>
            </a:r>
          </a:p>
          <a:p>
            <a:pPr>
              <a:lnSpc>
                <a:spcPct val="110000"/>
              </a:lnSpc>
            </a:pPr>
            <a:r>
              <a:rPr lang="en-US" sz="2000"/>
              <a:t>This disturbance can be identified and eliminated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Trends indicate certain types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Correlation with know events</a:t>
            </a:r>
          </a:p>
          <a:p>
            <a:pPr lvl="2">
              <a:lnSpc>
                <a:spcPct val="110000"/>
              </a:lnSpc>
            </a:pPr>
            <a:r>
              <a:rPr lang="en-US" sz="1600"/>
              <a:t>shift changes</a:t>
            </a:r>
          </a:p>
          <a:p>
            <a:pPr lvl="2">
              <a:lnSpc>
                <a:spcPct val="110000"/>
              </a:lnSpc>
            </a:pPr>
            <a:r>
              <a:rPr lang="en-US" sz="1600"/>
              <a:t>material changes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817CF-1535-A64B-A9E1-92CBB018E28D}" type="slidenum">
              <a:rPr lang="en-US"/>
              <a:pPr/>
              <a:t>72</a:t>
            </a:fld>
            <a:endParaRPr lang="en-US" sz="140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In-Control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313347" name="Line 3"/>
          <p:cNvSpPr>
            <a:spLocks noChangeShapeType="1"/>
          </p:cNvSpPr>
          <p:nvPr/>
        </p:nvSpPr>
        <p:spPr bwMode="auto">
          <a:xfrm flipV="1">
            <a:off x="1727200" y="2524125"/>
            <a:ext cx="4318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3353" name="Group 9"/>
          <p:cNvGrpSpPr>
            <a:grpSpLocks/>
          </p:cNvGrpSpPr>
          <p:nvPr/>
        </p:nvGrpSpPr>
        <p:grpSpPr bwMode="auto">
          <a:xfrm>
            <a:off x="2012950" y="3638550"/>
            <a:ext cx="1797050" cy="1085850"/>
            <a:chOff x="1034" y="2793"/>
            <a:chExt cx="1132" cy="684"/>
          </a:xfrm>
        </p:grpSpPr>
        <p:grpSp>
          <p:nvGrpSpPr>
            <p:cNvPr id="313354" name="Group 1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3355" name="Freeform 1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56" name="Freeform 1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357" name="Line 1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3358" name="Group 14"/>
          <p:cNvGrpSpPr>
            <a:grpSpLocks/>
          </p:cNvGrpSpPr>
          <p:nvPr/>
        </p:nvGrpSpPr>
        <p:grpSpPr bwMode="auto">
          <a:xfrm>
            <a:off x="3030538" y="2925763"/>
            <a:ext cx="1797050" cy="1085850"/>
            <a:chOff x="1034" y="2793"/>
            <a:chExt cx="1132" cy="684"/>
          </a:xfrm>
        </p:grpSpPr>
        <p:grpSp>
          <p:nvGrpSpPr>
            <p:cNvPr id="313359" name="Group 15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3360" name="Freeform 16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1" name="Freeform 17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362" name="Line 18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3363" name="Group 19"/>
          <p:cNvGrpSpPr>
            <a:grpSpLocks/>
          </p:cNvGrpSpPr>
          <p:nvPr/>
        </p:nvGrpSpPr>
        <p:grpSpPr bwMode="auto">
          <a:xfrm>
            <a:off x="4095750" y="2233613"/>
            <a:ext cx="1797050" cy="1085850"/>
            <a:chOff x="1034" y="2793"/>
            <a:chExt cx="1132" cy="684"/>
          </a:xfrm>
        </p:grpSpPr>
        <p:grpSp>
          <p:nvGrpSpPr>
            <p:cNvPr id="313364" name="Group 2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3365" name="Freeform 2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6" name="Freeform 2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367" name="Line 2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2879725" y="521493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3641725" y="4503738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i+1</a:t>
            </a: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4743450" y="3792538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i+2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5775325" y="3082925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...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5524500" y="4203700"/>
            <a:ext cx="2659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What will chart look like?</a:t>
            </a:r>
          </a:p>
        </p:txBody>
      </p:sp>
      <p:sp>
        <p:nvSpPr>
          <p:cNvPr id="313373" name="Line 29"/>
          <p:cNvSpPr>
            <a:spLocks noChangeShapeType="1"/>
          </p:cNvSpPr>
          <p:nvPr/>
        </p:nvSpPr>
        <p:spPr bwMode="auto">
          <a:xfrm flipV="1">
            <a:off x="381000" y="3987800"/>
            <a:ext cx="15367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 rot="-2481987">
            <a:off x="508000" y="42672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Time</a:t>
            </a: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937967" y="4324543"/>
            <a:ext cx="1797050" cy="1085850"/>
            <a:chOff x="1034" y="2793"/>
            <a:chExt cx="1132" cy="684"/>
          </a:xfrm>
        </p:grpSpPr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4CF78-377E-F94A-B8AC-F411790508A4}" type="slidenum">
              <a:rPr lang="en-US"/>
              <a:pPr/>
              <a:t>73</a:t>
            </a:fld>
            <a:endParaRPr lang="en-US" sz="1400"/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Not In-Control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 flipV="1">
            <a:off x="1727200" y="2524125"/>
            <a:ext cx="4318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4377" name="Group 9"/>
          <p:cNvGrpSpPr>
            <a:grpSpLocks/>
          </p:cNvGrpSpPr>
          <p:nvPr/>
        </p:nvGrpSpPr>
        <p:grpSpPr bwMode="auto">
          <a:xfrm>
            <a:off x="2216150" y="3651250"/>
            <a:ext cx="1797050" cy="1085850"/>
            <a:chOff x="1034" y="2793"/>
            <a:chExt cx="1132" cy="684"/>
          </a:xfrm>
        </p:grpSpPr>
        <p:grpSp>
          <p:nvGrpSpPr>
            <p:cNvPr id="314378" name="Group 1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4379" name="Freeform 1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0" name="Freeform 1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381" name="Line 1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4382" name="Group 14"/>
          <p:cNvGrpSpPr>
            <a:grpSpLocks/>
          </p:cNvGrpSpPr>
          <p:nvPr/>
        </p:nvGrpSpPr>
        <p:grpSpPr bwMode="auto">
          <a:xfrm>
            <a:off x="1709738" y="2925763"/>
            <a:ext cx="3117850" cy="1085850"/>
            <a:chOff x="1034" y="2793"/>
            <a:chExt cx="1132" cy="684"/>
          </a:xfrm>
        </p:grpSpPr>
        <p:grpSp>
          <p:nvGrpSpPr>
            <p:cNvPr id="314383" name="Group 15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4384" name="Freeform 16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5" name="Freeform 17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386" name="Line 18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4387" name="Group 19"/>
          <p:cNvGrpSpPr>
            <a:grpSpLocks/>
          </p:cNvGrpSpPr>
          <p:nvPr/>
        </p:nvGrpSpPr>
        <p:grpSpPr bwMode="auto">
          <a:xfrm>
            <a:off x="4095750" y="2233613"/>
            <a:ext cx="1797050" cy="1085850"/>
            <a:chOff x="1034" y="2793"/>
            <a:chExt cx="1132" cy="684"/>
          </a:xfrm>
        </p:grpSpPr>
        <p:grpSp>
          <p:nvGrpSpPr>
            <p:cNvPr id="314388" name="Group 2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4389" name="Freeform 2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90" name="Freeform 2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391" name="Line 2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4392" name="Text Box 24"/>
          <p:cNvSpPr txBox="1">
            <a:spLocks noChangeArrowheads="1"/>
          </p:cNvSpPr>
          <p:nvPr/>
        </p:nvSpPr>
        <p:spPr bwMode="auto">
          <a:xfrm>
            <a:off x="2879725" y="521493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</a:t>
            </a:r>
          </a:p>
        </p:txBody>
      </p:sp>
      <p:sp>
        <p:nvSpPr>
          <p:cNvPr id="314393" name="Text Box 25"/>
          <p:cNvSpPr txBox="1">
            <a:spLocks noChangeArrowheads="1"/>
          </p:cNvSpPr>
          <p:nvPr/>
        </p:nvSpPr>
        <p:spPr bwMode="auto">
          <a:xfrm>
            <a:off x="3641725" y="4503738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i+1</a:t>
            </a:r>
          </a:p>
        </p:txBody>
      </p:sp>
      <p:sp>
        <p:nvSpPr>
          <p:cNvPr id="314394" name="Text Box 26"/>
          <p:cNvSpPr txBox="1">
            <a:spLocks noChangeArrowheads="1"/>
          </p:cNvSpPr>
          <p:nvPr/>
        </p:nvSpPr>
        <p:spPr bwMode="auto">
          <a:xfrm>
            <a:off x="4743450" y="3792538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i+2</a:t>
            </a:r>
          </a:p>
        </p:txBody>
      </p:sp>
      <p:sp>
        <p:nvSpPr>
          <p:cNvPr id="314395" name="Text Box 27"/>
          <p:cNvSpPr txBox="1">
            <a:spLocks noChangeArrowheads="1"/>
          </p:cNvSpPr>
          <p:nvPr/>
        </p:nvSpPr>
        <p:spPr bwMode="auto">
          <a:xfrm>
            <a:off x="5775325" y="3082925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...</a:t>
            </a:r>
          </a:p>
        </p:txBody>
      </p:sp>
      <p:sp>
        <p:nvSpPr>
          <p:cNvPr id="314396" name="Line 28"/>
          <p:cNvSpPr>
            <a:spLocks noChangeShapeType="1"/>
          </p:cNvSpPr>
          <p:nvPr/>
        </p:nvSpPr>
        <p:spPr bwMode="auto">
          <a:xfrm flipV="1">
            <a:off x="381000" y="3987800"/>
            <a:ext cx="15367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97" name="Text Box 29"/>
          <p:cNvSpPr txBox="1">
            <a:spLocks noChangeArrowheads="1"/>
          </p:cNvSpPr>
          <p:nvPr/>
        </p:nvSpPr>
        <p:spPr bwMode="auto">
          <a:xfrm rot="-2481987">
            <a:off x="508000" y="42672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Time</a:t>
            </a:r>
          </a:p>
        </p:txBody>
      </p:sp>
      <p:grpSp>
        <p:nvGrpSpPr>
          <p:cNvPr id="314398" name="Group 30"/>
          <p:cNvGrpSpPr>
            <a:grpSpLocks/>
          </p:cNvGrpSpPr>
          <p:nvPr/>
        </p:nvGrpSpPr>
        <p:grpSpPr bwMode="auto">
          <a:xfrm>
            <a:off x="5314950" y="2220913"/>
            <a:ext cx="1797050" cy="1085850"/>
            <a:chOff x="1034" y="2793"/>
            <a:chExt cx="1132" cy="684"/>
          </a:xfrm>
        </p:grpSpPr>
        <p:grpSp>
          <p:nvGrpSpPr>
            <p:cNvPr id="314399" name="Group 31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314400" name="Freeform 32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01" name="Freeform 33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402" name="Line 34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4403" name="Text Box 35"/>
          <p:cNvSpPr txBox="1">
            <a:spLocks noChangeArrowheads="1"/>
          </p:cNvSpPr>
          <p:nvPr/>
        </p:nvSpPr>
        <p:spPr bwMode="auto">
          <a:xfrm>
            <a:off x="5524500" y="4203700"/>
            <a:ext cx="2659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What will chart look like?</a:t>
            </a:r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1020371" y="4321549"/>
            <a:ext cx="1797050" cy="1085850"/>
            <a:chOff x="1034" y="2793"/>
            <a:chExt cx="1132" cy="684"/>
          </a:xfrm>
        </p:grpSpPr>
        <p:grpSp>
          <p:nvGrpSpPr>
            <p:cNvPr id="40" name="Group 10"/>
            <p:cNvGrpSpPr>
              <a:grpSpLocks/>
            </p:cNvGrpSpPr>
            <p:nvPr/>
          </p:nvGrpSpPr>
          <p:grpSpPr bwMode="auto">
            <a:xfrm>
              <a:off x="1187" y="2793"/>
              <a:ext cx="772" cy="670"/>
              <a:chOff x="1529" y="1206"/>
              <a:chExt cx="2617" cy="1449"/>
            </a:xfrm>
          </p:grpSpPr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1529" y="1206"/>
                <a:ext cx="1301" cy="1449"/>
              </a:xfrm>
              <a:custGeom>
                <a:avLst/>
                <a:gdLst>
                  <a:gd name="T0" fmla="*/ 0 w 1301"/>
                  <a:gd name="T1" fmla="*/ 1449 h 1449"/>
                  <a:gd name="T2" fmla="*/ 75 w 1301"/>
                  <a:gd name="T3" fmla="*/ 1439 h 1449"/>
                  <a:gd name="T4" fmla="*/ 141 w 1301"/>
                  <a:gd name="T5" fmla="*/ 1430 h 1449"/>
                  <a:gd name="T6" fmla="*/ 217 w 1301"/>
                  <a:gd name="T7" fmla="*/ 1411 h 1449"/>
                  <a:gd name="T8" fmla="*/ 273 w 1301"/>
                  <a:gd name="T9" fmla="*/ 1392 h 1449"/>
                  <a:gd name="T10" fmla="*/ 396 w 1301"/>
                  <a:gd name="T11" fmla="*/ 1320 h 1449"/>
                  <a:gd name="T12" fmla="*/ 500 w 1301"/>
                  <a:gd name="T13" fmla="*/ 1235 h 1449"/>
                  <a:gd name="T14" fmla="*/ 594 w 1301"/>
                  <a:gd name="T15" fmla="*/ 1125 h 1449"/>
                  <a:gd name="T16" fmla="*/ 679 w 1301"/>
                  <a:gd name="T17" fmla="*/ 1003 h 1449"/>
                  <a:gd name="T18" fmla="*/ 754 w 1301"/>
                  <a:gd name="T19" fmla="*/ 874 h 1449"/>
                  <a:gd name="T20" fmla="*/ 820 w 1301"/>
                  <a:gd name="T21" fmla="*/ 742 h 1449"/>
                  <a:gd name="T22" fmla="*/ 886 w 1301"/>
                  <a:gd name="T23" fmla="*/ 613 h 1449"/>
                  <a:gd name="T24" fmla="*/ 943 w 1301"/>
                  <a:gd name="T25" fmla="*/ 484 h 1449"/>
                  <a:gd name="T26" fmla="*/ 999 w 1301"/>
                  <a:gd name="T27" fmla="*/ 352 h 1449"/>
                  <a:gd name="T28" fmla="*/ 1056 w 1301"/>
                  <a:gd name="T29" fmla="*/ 242 h 1449"/>
                  <a:gd name="T30" fmla="*/ 1112 w 1301"/>
                  <a:gd name="T31" fmla="*/ 148 h 1449"/>
                  <a:gd name="T32" fmla="*/ 1178 w 1301"/>
                  <a:gd name="T33" fmla="*/ 76 h 1449"/>
                  <a:gd name="T34" fmla="*/ 1206 w 1301"/>
                  <a:gd name="T35" fmla="*/ 48 h 1449"/>
                  <a:gd name="T36" fmla="*/ 1235 w 1301"/>
                  <a:gd name="T37" fmla="*/ 19 h 1449"/>
                  <a:gd name="T38" fmla="*/ 1272 w 1301"/>
                  <a:gd name="T39" fmla="*/ 10 h 1449"/>
                  <a:gd name="T40" fmla="*/ 1301 w 1301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1449">
                    <a:moveTo>
                      <a:pt x="0" y="1449"/>
                    </a:moveTo>
                    <a:lnTo>
                      <a:pt x="75" y="1439"/>
                    </a:lnTo>
                    <a:lnTo>
                      <a:pt x="141" y="1430"/>
                    </a:lnTo>
                    <a:lnTo>
                      <a:pt x="217" y="1411"/>
                    </a:lnTo>
                    <a:lnTo>
                      <a:pt x="273" y="1392"/>
                    </a:lnTo>
                    <a:lnTo>
                      <a:pt x="396" y="1320"/>
                    </a:lnTo>
                    <a:lnTo>
                      <a:pt x="500" y="1235"/>
                    </a:lnTo>
                    <a:lnTo>
                      <a:pt x="594" y="1125"/>
                    </a:lnTo>
                    <a:lnTo>
                      <a:pt x="679" y="1003"/>
                    </a:lnTo>
                    <a:lnTo>
                      <a:pt x="754" y="874"/>
                    </a:lnTo>
                    <a:lnTo>
                      <a:pt x="820" y="742"/>
                    </a:lnTo>
                    <a:lnTo>
                      <a:pt x="886" y="613"/>
                    </a:lnTo>
                    <a:lnTo>
                      <a:pt x="943" y="484"/>
                    </a:lnTo>
                    <a:lnTo>
                      <a:pt x="999" y="352"/>
                    </a:lnTo>
                    <a:lnTo>
                      <a:pt x="1056" y="242"/>
                    </a:lnTo>
                    <a:lnTo>
                      <a:pt x="1112" y="148"/>
                    </a:lnTo>
                    <a:lnTo>
                      <a:pt x="1178" y="76"/>
                    </a:lnTo>
                    <a:lnTo>
                      <a:pt x="1206" y="48"/>
                    </a:lnTo>
                    <a:lnTo>
                      <a:pt x="1235" y="19"/>
                    </a:lnTo>
                    <a:lnTo>
                      <a:pt x="1272" y="10"/>
                    </a:lnTo>
                    <a:lnTo>
                      <a:pt x="1301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2839" y="1206"/>
                <a:ext cx="1307" cy="1449"/>
              </a:xfrm>
              <a:custGeom>
                <a:avLst/>
                <a:gdLst>
                  <a:gd name="T0" fmla="*/ 1307 w 1307"/>
                  <a:gd name="T1" fmla="*/ 1449 h 1449"/>
                  <a:gd name="T2" fmla="*/ 1232 w 1307"/>
                  <a:gd name="T3" fmla="*/ 1439 h 1449"/>
                  <a:gd name="T4" fmla="*/ 1156 w 1307"/>
                  <a:gd name="T5" fmla="*/ 1430 h 1449"/>
                  <a:gd name="T6" fmla="*/ 1090 w 1307"/>
                  <a:gd name="T7" fmla="*/ 1411 h 1449"/>
                  <a:gd name="T8" fmla="*/ 1024 w 1307"/>
                  <a:gd name="T9" fmla="*/ 1392 h 1449"/>
                  <a:gd name="T10" fmla="*/ 911 w 1307"/>
                  <a:gd name="T11" fmla="*/ 1320 h 1449"/>
                  <a:gd name="T12" fmla="*/ 808 w 1307"/>
                  <a:gd name="T13" fmla="*/ 1235 h 1449"/>
                  <a:gd name="T14" fmla="*/ 713 w 1307"/>
                  <a:gd name="T15" fmla="*/ 1125 h 1449"/>
                  <a:gd name="T16" fmla="*/ 629 w 1307"/>
                  <a:gd name="T17" fmla="*/ 1003 h 1449"/>
                  <a:gd name="T18" fmla="*/ 553 w 1307"/>
                  <a:gd name="T19" fmla="*/ 874 h 1449"/>
                  <a:gd name="T20" fmla="*/ 478 w 1307"/>
                  <a:gd name="T21" fmla="*/ 742 h 1449"/>
                  <a:gd name="T22" fmla="*/ 412 w 1307"/>
                  <a:gd name="T23" fmla="*/ 613 h 1449"/>
                  <a:gd name="T24" fmla="*/ 355 w 1307"/>
                  <a:gd name="T25" fmla="*/ 484 h 1449"/>
                  <a:gd name="T26" fmla="*/ 299 w 1307"/>
                  <a:gd name="T27" fmla="*/ 352 h 1449"/>
                  <a:gd name="T28" fmla="*/ 242 w 1307"/>
                  <a:gd name="T29" fmla="*/ 242 h 1449"/>
                  <a:gd name="T30" fmla="*/ 186 w 1307"/>
                  <a:gd name="T31" fmla="*/ 148 h 1449"/>
                  <a:gd name="T32" fmla="*/ 129 w 1307"/>
                  <a:gd name="T33" fmla="*/ 76 h 1449"/>
                  <a:gd name="T34" fmla="*/ 101 w 1307"/>
                  <a:gd name="T35" fmla="*/ 48 h 1449"/>
                  <a:gd name="T36" fmla="*/ 63 w 1307"/>
                  <a:gd name="T37" fmla="*/ 19 h 1449"/>
                  <a:gd name="T38" fmla="*/ 38 w 1307"/>
                  <a:gd name="T39" fmla="*/ 10 h 1449"/>
                  <a:gd name="T40" fmla="*/ 0 w 1307"/>
                  <a:gd name="T41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7" h="1449">
                    <a:moveTo>
                      <a:pt x="1307" y="1449"/>
                    </a:moveTo>
                    <a:lnTo>
                      <a:pt x="1232" y="1439"/>
                    </a:lnTo>
                    <a:lnTo>
                      <a:pt x="1156" y="1430"/>
                    </a:lnTo>
                    <a:lnTo>
                      <a:pt x="1090" y="1411"/>
                    </a:lnTo>
                    <a:lnTo>
                      <a:pt x="1024" y="1392"/>
                    </a:lnTo>
                    <a:lnTo>
                      <a:pt x="911" y="1320"/>
                    </a:lnTo>
                    <a:lnTo>
                      <a:pt x="808" y="1235"/>
                    </a:lnTo>
                    <a:lnTo>
                      <a:pt x="713" y="1125"/>
                    </a:lnTo>
                    <a:lnTo>
                      <a:pt x="629" y="1003"/>
                    </a:lnTo>
                    <a:lnTo>
                      <a:pt x="553" y="874"/>
                    </a:lnTo>
                    <a:lnTo>
                      <a:pt x="478" y="742"/>
                    </a:lnTo>
                    <a:lnTo>
                      <a:pt x="412" y="613"/>
                    </a:lnTo>
                    <a:lnTo>
                      <a:pt x="355" y="484"/>
                    </a:lnTo>
                    <a:lnTo>
                      <a:pt x="299" y="352"/>
                    </a:lnTo>
                    <a:lnTo>
                      <a:pt x="242" y="242"/>
                    </a:lnTo>
                    <a:lnTo>
                      <a:pt x="186" y="148"/>
                    </a:lnTo>
                    <a:lnTo>
                      <a:pt x="129" y="76"/>
                    </a:lnTo>
                    <a:lnTo>
                      <a:pt x="101" y="48"/>
                    </a:lnTo>
                    <a:lnTo>
                      <a:pt x="63" y="19"/>
                    </a:lnTo>
                    <a:lnTo>
                      <a:pt x="38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1034" y="3476"/>
              <a:ext cx="1132" cy="1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75166-52A1-5948-9FC9-2D66BE6DFFC5}" type="slidenum">
              <a:rPr lang="en-US"/>
              <a:pPr/>
              <a:t>74</a:t>
            </a:fld>
            <a:endParaRPr lang="en-US" sz="140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338" y="214313"/>
            <a:ext cx="7772400" cy="2024062"/>
          </a:xfrm>
        </p:spPr>
        <p:txBody>
          <a:bodyPr/>
          <a:lstStyle/>
          <a:p>
            <a:r>
              <a:rPr lang="en-US"/>
              <a:t>Another Use of the </a:t>
            </a:r>
            <a:br>
              <a:rPr lang="en-US"/>
            </a:br>
            <a:r>
              <a:rPr lang="en-US"/>
              <a:t>Statistical Process Model: </a:t>
            </a:r>
            <a:br>
              <a:rPr lang="en-US"/>
            </a:br>
            <a:r>
              <a:rPr lang="en-US" sz="3200">
                <a:solidFill>
                  <a:schemeClr val="tx2"/>
                </a:solidFill>
              </a:rPr>
              <a:t>The Manufacturing -Design Interface</a:t>
            </a: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2201863"/>
            <a:ext cx="7772400" cy="1844675"/>
          </a:xfrm>
        </p:spPr>
        <p:txBody>
          <a:bodyPr/>
          <a:lstStyle/>
          <a:p>
            <a:r>
              <a:rPr lang="en-US"/>
              <a:t>We now have an empirical model of the process</a:t>
            </a:r>
          </a:p>
        </p:txBody>
      </p:sp>
      <p:grpSp>
        <p:nvGrpSpPr>
          <p:cNvPr id="350212" name="Group 4"/>
          <p:cNvGrpSpPr>
            <a:grpSpLocks/>
          </p:cNvGrpSpPr>
          <p:nvPr/>
        </p:nvGrpSpPr>
        <p:grpSpPr bwMode="auto">
          <a:xfrm>
            <a:off x="3065463" y="2909888"/>
            <a:ext cx="5581650" cy="2525712"/>
            <a:chOff x="1931" y="1833"/>
            <a:chExt cx="3516" cy="1591"/>
          </a:xfrm>
        </p:grpSpPr>
        <p:grpSp>
          <p:nvGrpSpPr>
            <p:cNvPr id="350213" name="Group 5"/>
            <p:cNvGrpSpPr>
              <a:grpSpLocks/>
            </p:cNvGrpSpPr>
            <p:nvPr/>
          </p:nvGrpSpPr>
          <p:grpSpPr bwMode="auto">
            <a:xfrm>
              <a:off x="2889" y="1833"/>
              <a:ext cx="2558" cy="1591"/>
              <a:chOff x="2889" y="1833"/>
              <a:chExt cx="2558" cy="1591"/>
            </a:xfrm>
          </p:grpSpPr>
          <p:grpSp>
            <p:nvGrpSpPr>
              <p:cNvPr id="350214" name="Group 6"/>
              <p:cNvGrpSpPr>
                <a:grpSpLocks/>
              </p:cNvGrpSpPr>
              <p:nvPr/>
            </p:nvGrpSpPr>
            <p:grpSpPr bwMode="auto">
              <a:xfrm>
                <a:off x="2889" y="1833"/>
                <a:ext cx="2558" cy="1459"/>
                <a:chOff x="1126" y="1149"/>
                <a:chExt cx="3635" cy="2074"/>
              </a:xfrm>
            </p:grpSpPr>
            <p:graphicFrame>
              <p:nvGraphicFramePr>
                <p:cNvPr id="350215" name="Object 7"/>
                <p:cNvGraphicFramePr>
                  <a:graphicFrameLocks noChangeAspect="1"/>
                </p:cNvGraphicFramePr>
                <p:nvPr/>
              </p:nvGraphicFramePr>
              <p:xfrm>
                <a:off x="1126" y="1149"/>
                <a:ext cx="3635" cy="20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0252" name="Worksheet" r:id="rId3" imgW="4318000" imgH="2463800" progId="Excel.Sheet.8">
                        <p:embed/>
                      </p:oleObj>
                    </mc:Choice>
                    <mc:Fallback>
                      <p:oleObj name="Worksheet" r:id="rId3" imgW="4318000" imgH="2463800" progId="Excel.Sheet.8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26" y="1149"/>
                              <a:ext cx="3635" cy="20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0216" name="Line 8"/>
                <p:cNvSpPr>
                  <a:spLocks noChangeShapeType="1"/>
                </p:cNvSpPr>
                <p:nvPr/>
              </p:nvSpPr>
              <p:spPr bwMode="auto">
                <a:xfrm>
                  <a:off x="2998" y="1419"/>
                  <a:ext cx="0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4045" y="3116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50218" name="Text Box 10"/>
              <p:cNvSpPr txBox="1">
                <a:spLocks noChangeArrowheads="1"/>
              </p:cNvSpPr>
              <p:nvPr/>
            </p:nvSpPr>
            <p:spPr bwMode="auto">
              <a:xfrm>
                <a:off x="4923" y="3116"/>
                <a:ext cx="433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+3s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50219" name="Text Box 11"/>
              <p:cNvSpPr txBox="1">
                <a:spLocks noChangeArrowheads="1"/>
              </p:cNvSpPr>
              <p:nvPr/>
            </p:nvSpPr>
            <p:spPr bwMode="auto">
              <a:xfrm>
                <a:off x="3099" y="3116"/>
                <a:ext cx="433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-3s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50220" name="Line 12"/>
              <p:cNvSpPr>
                <a:spLocks noChangeShapeType="1"/>
              </p:cNvSpPr>
              <p:nvPr/>
            </p:nvSpPr>
            <p:spPr bwMode="auto">
              <a:xfrm>
                <a:off x="3235" y="2757"/>
                <a:ext cx="0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1" name="Line 13"/>
              <p:cNvSpPr>
                <a:spLocks noChangeShapeType="1"/>
              </p:cNvSpPr>
              <p:nvPr/>
            </p:nvSpPr>
            <p:spPr bwMode="auto">
              <a:xfrm>
                <a:off x="5025" y="2791"/>
                <a:ext cx="0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0222" name="Line 14"/>
            <p:cNvSpPr>
              <a:spLocks noChangeShapeType="1"/>
            </p:cNvSpPr>
            <p:nvPr/>
          </p:nvSpPr>
          <p:spPr bwMode="auto">
            <a:xfrm>
              <a:off x="1931" y="1897"/>
              <a:ext cx="886" cy="2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492125" y="3470275"/>
            <a:ext cx="3571875" cy="2773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How </a:t>
            </a:r>
            <a:r>
              <a:rPr lang="ja-JP" altLang="en-US" sz="3200">
                <a:latin typeface="Arial"/>
              </a:rPr>
              <a:t>“</a:t>
            </a:r>
            <a:r>
              <a:rPr lang="en-US" sz="3200">
                <a:latin typeface="Arial" charset="0"/>
              </a:rPr>
              <a:t>good</a:t>
            </a:r>
            <a:r>
              <a:rPr lang="ja-JP" altLang="en-US" sz="3200">
                <a:latin typeface="Arial"/>
              </a:rPr>
              <a:t>”</a:t>
            </a:r>
            <a:r>
              <a:rPr lang="en-US" sz="3200">
                <a:latin typeface="Arial" charset="0"/>
              </a:rPr>
              <a:t> is the process?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Is it capable of producing what we need?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  <p:bldP spid="350223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8E194-B0D4-0040-B1BA-E0895512D845}" type="slidenum">
              <a:rPr lang="en-US"/>
              <a:pPr/>
              <a:t>75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Capability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Process is In-control</a:t>
            </a:r>
          </a:p>
          <a:p>
            <a:r>
              <a:rPr lang="en-US"/>
              <a:t>Described fully by </a:t>
            </a:r>
            <a:r>
              <a:rPr lang="en-US" i="1"/>
              <a:t>xbar</a:t>
            </a:r>
            <a:r>
              <a:rPr lang="en-US"/>
              <a:t> and </a:t>
            </a:r>
            <a:r>
              <a:rPr lang="en-US" i="1"/>
              <a:t>s</a:t>
            </a:r>
            <a:endParaRPr lang="en-US"/>
          </a:p>
          <a:p>
            <a:r>
              <a:rPr lang="en-US"/>
              <a:t>Compare to Design Specifications</a:t>
            </a:r>
          </a:p>
          <a:p>
            <a:pPr lvl="1"/>
            <a:r>
              <a:rPr lang="en-US"/>
              <a:t>Tolerances</a:t>
            </a:r>
          </a:p>
          <a:p>
            <a:pPr lvl="1"/>
            <a:r>
              <a:rPr lang="en-US"/>
              <a:t>Quality Loss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36760-DA8D-BD40-AF65-401EEFF0B48A}" type="slidenum">
              <a:rPr lang="en-US"/>
              <a:pPr/>
              <a:t>76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Tolerances</a:t>
            </a:r>
            <a:r>
              <a:rPr lang="en-US"/>
              <a:t>: Upper and Lower Limits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52259" name="Line 3"/>
          <p:cNvSpPr>
            <a:spLocks noChangeShapeType="1"/>
          </p:cNvSpPr>
          <p:nvPr/>
        </p:nvSpPr>
        <p:spPr bwMode="auto">
          <a:xfrm>
            <a:off x="4165600" y="3725863"/>
            <a:ext cx="0" cy="355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2260" name="Group 4"/>
          <p:cNvGrpSpPr>
            <a:grpSpLocks/>
          </p:cNvGrpSpPr>
          <p:nvPr/>
        </p:nvGrpSpPr>
        <p:grpSpPr bwMode="auto">
          <a:xfrm>
            <a:off x="1844675" y="3143250"/>
            <a:ext cx="7224713" cy="946150"/>
            <a:chOff x="1162" y="1980"/>
            <a:chExt cx="4551" cy="596"/>
          </a:xfrm>
        </p:grpSpPr>
        <p:sp>
          <p:nvSpPr>
            <p:cNvPr id="352261" name="Line 5"/>
            <p:cNvSpPr>
              <a:spLocks noChangeShapeType="1"/>
            </p:cNvSpPr>
            <p:nvPr/>
          </p:nvSpPr>
          <p:spPr bwMode="auto">
            <a:xfrm>
              <a:off x="1162" y="2389"/>
              <a:ext cx="3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2262" name="Line 6"/>
            <p:cNvSpPr>
              <a:spLocks noChangeShapeType="1"/>
            </p:cNvSpPr>
            <p:nvPr/>
          </p:nvSpPr>
          <p:spPr bwMode="auto">
            <a:xfrm>
              <a:off x="2592" y="2069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2263" name="Text Box 7"/>
            <p:cNvSpPr txBox="1">
              <a:spLocks noChangeArrowheads="1"/>
            </p:cNvSpPr>
            <p:nvPr/>
          </p:nvSpPr>
          <p:spPr bwMode="auto">
            <a:xfrm>
              <a:off x="4228" y="1980"/>
              <a:ext cx="148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latin typeface="Helvetica" charset="0"/>
                </a:rPr>
                <a:t>Characteristic</a:t>
              </a:r>
            </a:p>
            <a:p>
              <a:r>
                <a:rPr lang="en-US" sz="2800">
                  <a:latin typeface="Helvetica" charset="0"/>
                </a:rPr>
                <a:t>Dimension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3586163" y="3986213"/>
            <a:ext cx="128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latin typeface="Helvetica" charset="0"/>
              </a:rPr>
              <a:t>Target</a:t>
            </a:r>
          </a:p>
          <a:p>
            <a:r>
              <a:rPr lang="en-US" sz="3000">
                <a:latin typeface="Helvetica" charset="0"/>
              </a:rPr>
              <a:t>    x*</a:t>
            </a:r>
            <a:endParaRPr lang="en-US">
              <a:latin typeface="Times New Roman" charset="0"/>
            </a:endParaRPr>
          </a:p>
        </p:txBody>
      </p:sp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5519738" y="3284538"/>
            <a:ext cx="2295525" cy="2855912"/>
            <a:chOff x="3477" y="2069"/>
            <a:chExt cx="1446" cy="1799"/>
          </a:xfrm>
        </p:grpSpPr>
        <p:sp>
          <p:nvSpPr>
            <p:cNvPr id="352266" name="Line 10"/>
            <p:cNvSpPr>
              <a:spLocks noChangeShapeType="1"/>
            </p:cNvSpPr>
            <p:nvPr/>
          </p:nvSpPr>
          <p:spPr bwMode="auto">
            <a:xfrm>
              <a:off x="3861" y="2069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2267" name="Text Box 11"/>
            <p:cNvSpPr txBox="1">
              <a:spLocks noChangeArrowheads="1"/>
            </p:cNvSpPr>
            <p:nvPr/>
          </p:nvSpPr>
          <p:spPr bwMode="auto">
            <a:xfrm>
              <a:off x="3477" y="2559"/>
              <a:ext cx="1446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>
                  <a:latin typeface="Helvetica" charset="0"/>
                </a:rPr>
                <a:t>Upper Specification Limit</a:t>
              </a:r>
            </a:p>
            <a:p>
              <a:pPr>
                <a:spcBef>
                  <a:spcPct val="50000"/>
                </a:spcBef>
              </a:pPr>
              <a:r>
                <a:rPr lang="en-US" sz="2900" u="sng">
                  <a:latin typeface="Helvetica" charset="0"/>
                </a:rPr>
                <a:t>USL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352268" name="Group 12"/>
          <p:cNvGrpSpPr>
            <a:grpSpLocks/>
          </p:cNvGrpSpPr>
          <p:nvPr/>
        </p:nvGrpSpPr>
        <p:grpSpPr bwMode="auto">
          <a:xfrm>
            <a:off x="1128713" y="3284538"/>
            <a:ext cx="2413000" cy="2894012"/>
            <a:chOff x="711" y="2069"/>
            <a:chExt cx="1520" cy="1823"/>
          </a:xfrm>
        </p:grpSpPr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>
              <a:off x="1355" y="2069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711" y="2538"/>
              <a:ext cx="1520" cy="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Helvetica" charset="0"/>
                </a:rPr>
                <a:t>Lower Specification Limit</a:t>
              </a:r>
            </a:p>
            <a:p>
              <a:pPr>
                <a:spcBef>
                  <a:spcPct val="50000"/>
                </a:spcBef>
              </a:pPr>
              <a:r>
                <a:rPr lang="en-US" sz="3000" u="sng">
                  <a:latin typeface="Helvetica" charset="0"/>
                </a:rPr>
                <a:t>LSL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352271" name="Rectangle 15"/>
          <p:cNvSpPr>
            <a:spLocks noChangeArrowheads="1"/>
          </p:cNvSpPr>
          <p:nvPr/>
        </p:nvSpPr>
        <p:spPr bwMode="auto">
          <a:xfrm>
            <a:off x="2151063" y="3319463"/>
            <a:ext cx="3962400" cy="4556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227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Specifications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animBg="1"/>
      <p:bldP spid="352264" grpId="0" autoUpdateAnimBg="0"/>
      <p:bldP spid="35227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E8D574-8EFE-B742-8183-EBA2DFB31DE8}" type="slidenum">
              <a:rPr lang="en-US"/>
              <a:pPr/>
              <a:t>77</a:t>
            </a:fld>
            <a:endParaRPr lang="en-US" sz="1400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Char char="·"/>
            </a:pPr>
            <a:r>
              <a:rPr lang="en-US" b="1">
                <a:cs typeface="Times" charset="0"/>
              </a:rPr>
              <a:t>Quality Loss</a:t>
            </a:r>
            <a:r>
              <a:rPr lang="en-US">
                <a:cs typeface="Times" charset="0"/>
              </a:rPr>
              <a:t>: Penalty for Any Deviation from Target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Design Specifications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111500" y="2632075"/>
            <a:ext cx="27701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QLF = L*(x-x*)</a:t>
            </a:r>
            <a:r>
              <a:rPr lang="en-US" sz="3000" baseline="30000">
                <a:latin typeface="Helvetica" charset="0"/>
              </a:rPr>
              <a:t>2</a:t>
            </a:r>
            <a:endParaRPr lang="en-US">
              <a:latin typeface="Times New Roman" charset="0"/>
            </a:endParaRPr>
          </a:p>
        </p:txBody>
      </p:sp>
      <p:grpSp>
        <p:nvGrpSpPr>
          <p:cNvPr id="353285" name="Group 5"/>
          <p:cNvGrpSpPr>
            <a:grpSpLocks/>
          </p:cNvGrpSpPr>
          <p:nvPr/>
        </p:nvGrpSpPr>
        <p:grpSpPr bwMode="auto">
          <a:xfrm>
            <a:off x="2198688" y="1168400"/>
            <a:ext cx="4826000" cy="5100638"/>
            <a:chOff x="1193" y="160"/>
            <a:chExt cx="3040" cy="3213"/>
          </a:xfrm>
        </p:grpSpPr>
        <p:sp>
          <p:nvSpPr>
            <p:cNvPr id="353286" name="Line 6"/>
            <p:cNvSpPr>
              <a:spLocks noChangeShapeType="1"/>
            </p:cNvSpPr>
            <p:nvPr/>
          </p:nvSpPr>
          <p:spPr bwMode="auto">
            <a:xfrm>
              <a:off x="1193" y="2955"/>
              <a:ext cx="3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3287" name="Line 7"/>
            <p:cNvSpPr>
              <a:spLocks noChangeShapeType="1"/>
            </p:cNvSpPr>
            <p:nvPr/>
          </p:nvSpPr>
          <p:spPr bwMode="auto">
            <a:xfrm flipV="1">
              <a:off x="2719" y="1515"/>
              <a:ext cx="0" cy="1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3288" name="Text Box 8"/>
            <p:cNvSpPr txBox="1">
              <a:spLocks noChangeArrowheads="1"/>
            </p:cNvSpPr>
            <p:nvPr/>
          </p:nvSpPr>
          <p:spPr bwMode="auto">
            <a:xfrm>
              <a:off x="2559" y="3008"/>
              <a:ext cx="11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>
                  <a:latin typeface="Arial" charset="0"/>
                </a:rPr>
                <a:t>x*=target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53289" name="Arc 9"/>
            <p:cNvSpPr>
              <a:spLocks/>
            </p:cNvSpPr>
            <p:nvPr/>
          </p:nvSpPr>
          <p:spPr bwMode="auto">
            <a:xfrm flipV="1">
              <a:off x="2753" y="160"/>
              <a:ext cx="1126" cy="27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71"/>
                <a:gd name="T1" fmla="*/ 0 h 21600"/>
                <a:gd name="T2" fmla="*/ 17771 w 17771"/>
                <a:gd name="T3" fmla="*/ 9324 h 21600"/>
                <a:gd name="T4" fmla="*/ 0 w 177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71" h="21600" fill="none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</a:path>
                <a:path w="17771" h="21600" stroke="0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3290" name="Arc 10"/>
            <p:cNvSpPr>
              <a:spLocks/>
            </p:cNvSpPr>
            <p:nvPr/>
          </p:nvSpPr>
          <p:spPr bwMode="auto">
            <a:xfrm flipH="1" flipV="1">
              <a:off x="1558" y="160"/>
              <a:ext cx="1126" cy="27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71"/>
                <a:gd name="T1" fmla="*/ 0 h 21600"/>
                <a:gd name="T2" fmla="*/ 17771 w 17771"/>
                <a:gd name="T3" fmla="*/ 9324 h 21600"/>
                <a:gd name="T4" fmla="*/ 0 w 177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71" h="21600" fill="none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</a:path>
                <a:path w="17771" h="21600" stroke="0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6654800" y="3843338"/>
            <a:ext cx="2236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20A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How to Calibrate?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utoUpdateAnimBg="0"/>
      <p:bldP spid="35329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6B226-8BF5-7C45-ABFD-4F9016BBE915}" type="slidenum">
              <a:rPr lang="en-US"/>
              <a:pPr/>
              <a:t>78</a:t>
            </a:fld>
            <a:endParaRPr lang="en-US" sz="1400"/>
          </a:p>
        </p:txBody>
      </p:sp>
      <p:sp>
        <p:nvSpPr>
          <p:cNvPr id="22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1620838" y="3141663"/>
            <a:ext cx="5770562" cy="3292475"/>
            <a:chOff x="1056" y="2064"/>
            <a:chExt cx="3635" cy="2074"/>
          </a:xfrm>
        </p:grpSpPr>
        <p:grpSp>
          <p:nvGrpSpPr>
            <p:cNvPr id="354307" name="Group 3"/>
            <p:cNvGrpSpPr>
              <a:grpSpLocks/>
            </p:cNvGrpSpPr>
            <p:nvPr/>
          </p:nvGrpSpPr>
          <p:grpSpPr bwMode="auto">
            <a:xfrm>
              <a:off x="1056" y="2064"/>
              <a:ext cx="3635" cy="2074"/>
              <a:chOff x="1126" y="1149"/>
              <a:chExt cx="3635" cy="2074"/>
            </a:xfrm>
          </p:grpSpPr>
          <p:graphicFrame>
            <p:nvGraphicFramePr>
              <p:cNvPr id="354308" name="Object 4"/>
              <p:cNvGraphicFramePr>
                <a:graphicFrameLocks noChangeAspect="1"/>
              </p:cNvGraphicFramePr>
              <p:nvPr/>
            </p:nvGraphicFramePr>
            <p:xfrm>
              <a:off x="1126" y="1149"/>
              <a:ext cx="3635" cy="2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486" name="Worksheet" r:id="rId3" imgW="4318000" imgH="2463800" progId="Excel.Sheet.8">
                      <p:embed/>
                    </p:oleObj>
                  </mc:Choice>
                  <mc:Fallback>
                    <p:oleObj name="Worksheet" r:id="rId3" imgW="4318000" imgH="2463800" progId="Excel.Sheet.8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6" y="1149"/>
                            <a:ext cx="3635" cy="2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4309" name="Line 5"/>
              <p:cNvSpPr>
                <a:spLocks noChangeShapeType="1"/>
              </p:cNvSpPr>
              <p:nvPr/>
            </p:nvSpPr>
            <p:spPr bwMode="auto">
              <a:xfrm>
                <a:off x="2998" y="1419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310" name="Text Box 6"/>
            <p:cNvSpPr txBox="1">
              <a:spLocks noChangeArrowheads="1"/>
            </p:cNvSpPr>
            <p:nvPr/>
          </p:nvSpPr>
          <p:spPr bwMode="auto">
            <a:xfrm>
              <a:off x="2784" y="374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endParaRPr lang="en-US">
                <a:latin typeface="Times" charset="0"/>
              </a:endParaRPr>
            </a:p>
          </p:txBody>
        </p:sp>
        <p:sp>
          <p:nvSpPr>
            <p:cNvPr id="354311" name="Text Box 7"/>
            <p:cNvSpPr txBox="1">
              <a:spLocks noChangeArrowheads="1"/>
            </p:cNvSpPr>
            <p:nvPr/>
          </p:nvSpPr>
          <p:spPr bwMode="auto">
            <a:xfrm>
              <a:off x="4032" y="3744"/>
              <a:ext cx="4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+3s</a:t>
              </a:r>
              <a:endParaRPr lang="en-US">
                <a:latin typeface="Times" charset="0"/>
              </a:endParaRPr>
            </a:p>
          </p:txBody>
        </p:sp>
        <p:sp>
          <p:nvSpPr>
            <p:cNvPr id="354312" name="Text Box 8"/>
            <p:cNvSpPr txBox="1">
              <a:spLocks noChangeArrowheads="1"/>
            </p:cNvSpPr>
            <p:nvPr/>
          </p:nvSpPr>
          <p:spPr bwMode="auto">
            <a:xfrm>
              <a:off x="1440" y="3744"/>
              <a:ext cx="4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-3s</a:t>
              </a:r>
              <a:endParaRPr lang="en-US">
                <a:latin typeface="Times" charset="0"/>
              </a:endParaRPr>
            </a:p>
          </p:txBody>
        </p:sp>
        <p:sp>
          <p:nvSpPr>
            <p:cNvPr id="354313" name="Freeform 9"/>
            <p:cNvSpPr>
              <a:spLocks/>
            </p:cNvSpPr>
            <p:nvPr/>
          </p:nvSpPr>
          <p:spPr bwMode="auto">
            <a:xfrm>
              <a:off x="4181" y="3739"/>
              <a:ext cx="6" cy="21"/>
            </a:xfrm>
            <a:custGeom>
              <a:avLst/>
              <a:gdLst>
                <a:gd name="T0" fmla="*/ 0 w 6"/>
                <a:gd name="T1" fmla="*/ 21 h 21"/>
                <a:gd name="T2" fmla="*/ 6 w 6"/>
                <a:gd name="T3" fmla="*/ 0 h 21"/>
                <a:gd name="T4" fmla="*/ 0 w 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1">
                  <a:moveTo>
                    <a:pt x="0" y="21"/>
                  </a:moveTo>
                  <a:cubicBezTo>
                    <a:pt x="2" y="14"/>
                    <a:pt x="6" y="0"/>
                    <a:pt x="6" y="0"/>
                  </a:cubicBezTo>
                  <a:cubicBezTo>
                    <a:pt x="6" y="0"/>
                    <a:pt x="2" y="14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314" name="Group 10"/>
          <p:cNvGrpSpPr>
            <a:grpSpLocks/>
          </p:cNvGrpSpPr>
          <p:nvPr/>
        </p:nvGrpSpPr>
        <p:grpSpPr bwMode="auto">
          <a:xfrm>
            <a:off x="1895475" y="5316538"/>
            <a:ext cx="4841875" cy="642937"/>
            <a:chOff x="1386" y="3754"/>
            <a:chExt cx="3050" cy="405"/>
          </a:xfrm>
        </p:grpSpPr>
        <p:sp>
          <p:nvSpPr>
            <p:cNvPr id="354315" name="Line 11"/>
            <p:cNvSpPr>
              <a:spLocks noChangeShapeType="1"/>
            </p:cNvSpPr>
            <p:nvPr/>
          </p:nvSpPr>
          <p:spPr bwMode="auto">
            <a:xfrm>
              <a:off x="1396" y="4074"/>
              <a:ext cx="3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4316" name="Line 12"/>
            <p:cNvSpPr>
              <a:spLocks noChangeShapeType="1"/>
            </p:cNvSpPr>
            <p:nvPr/>
          </p:nvSpPr>
          <p:spPr bwMode="auto">
            <a:xfrm>
              <a:off x="2826" y="3754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4317" name="Line 13"/>
            <p:cNvSpPr>
              <a:spLocks noChangeShapeType="1"/>
            </p:cNvSpPr>
            <p:nvPr/>
          </p:nvSpPr>
          <p:spPr bwMode="auto">
            <a:xfrm>
              <a:off x="4095" y="3754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4318" name="Line 14"/>
            <p:cNvSpPr>
              <a:spLocks noChangeShapeType="1"/>
            </p:cNvSpPr>
            <p:nvPr/>
          </p:nvSpPr>
          <p:spPr bwMode="auto">
            <a:xfrm>
              <a:off x="1589" y="3754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4319" name="Text Box 15"/>
            <p:cNvSpPr txBox="1">
              <a:spLocks noChangeArrowheads="1"/>
            </p:cNvSpPr>
            <p:nvPr/>
          </p:nvSpPr>
          <p:spPr bwMode="auto">
            <a:xfrm>
              <a:off x="2655" y="384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x*</a:t>
              </a:r>
            </a:p>
          </p:txBody>
        </p:sp>
        <p:sp>
          <p:nvSpPr>
            <p:cNvPr id="354320" name="Text Box 16"/>
            <p:cNvSpPr txBox="1">
              <a:spLocks noChangeArrowheads="1"/>
            </p:cNvSpPr>
            <p:nvPr/>
          </p:nvSpPr>
          <p:spPr bwMode="auto">
            <a:xfrm>
              <a:off x="3873" y="3830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USL</a:t>
              </a:r>
            </a:p>
          </p:txBody>
        </p:sp>
        <p:sp>
          <p:nvSpPr>
            <p:cNvPr id="354321" name="Text Box 17"/>
            <p:cNvSpPr txBox="1">
              <a:spLocks noChangeArrowheads="1"/>
            </p:cNvSpPr>
            <p:nvPr/>
          </p:nvSpPr>
          <p:spPr bwMode="auto">
            <a:xfrm>
              <a:off x="1386" y="3840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LSL</a:t>
              </a:r>
            </a:p>
          </p:txBody>
        </p:sp>
      </p:grpSp>
      <p:sp>
        <p:nvSpPr>
          <p:cNvPr id="354322" name="Rectangle 18"/>
          <p:cNvSpPr>
            <a:spLocks noGrp="1" noChangeArrowheads="1"/>
          </p:cNvSpPr>
          <p:nvPr>
            <p:ph type="title"/>
          </p:nvPr>
        </p:nvSpPr>
        <p:spPr>
          <a:xfrm>
            <a:off x="974725" y="236538"/>
            <a:ext cx="7772400" cy="1143000"/>
          </a:xfrm>
        </p:spPr>
        <p:txBody>
          <a:bodyPr/>
          <a:lstStyle/>
          <a:p>
            <a:r>
              <a:rPr lang="en-US"/>
              <a:t>Use of Tolerances:</a:t>
            </a:r>
            <a:br>
              <a:rPr lang="en-US"/>
            </a:br>
            <a:r>
              <a:rPr lang="en-US"/>
              <a:t> Process Capability</a:t>
            </a:r>
          </a:p>
        </p:txBody>
      </p:sp>
      <p:sp>
        <p:nvSpPr>
          <p:cNvPr id="35432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8613" y="1557338"/>
            <a:ext cx="8467725" cy="1879600"/>
          </a:xfrm>
        </p:spPr>
        <p:txBody>
          <a:bodyPr/>
          <a:lstStyle/>
          <a:p>
            <a:r>
              <a:rPr lang="en-US"/>
              <a:t>Define Process using a Normal Distribution</a:t>
            </a:r>
          </a:p>
          <a:p>
            <a:r>
              <a:rPr lang="en-US"/>
              <a:t>Superimpose x*, LSL and USL</a:t>
            </a:r>
          </a:p>
          <a:p>
            <a:r>
              <a:rPr lang="en-US"/>
              <a:t>Evaluate Expected Performance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8DC50-FD88-1F45-BDD1-D5E31B6D2805}" type="slidenum">
              <a:rPr lang="en-US"/>
              <a:pPr/>
              <a:t>79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Process Capability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Definitions</a:t>
            </a:r>
          </a:p>
          <a:p>
            <a:pPr>
              <a:buFont typeface="Symbol" charset="0"/>
              <a:buChar char="·"/>
            </a:pPr>
            <a:endParaRPr lang="en-US">
              <a:cs typeface="Times" charset="0"/>
            </a:endParaRPr>
          </a:p>
          <a:p>
            <a:pPr>
              <a:buFont typeface="Symbol" charset="0"/>
              <a:buChar char="·"/>
            </a:pPr>
            <a:endParaRPr lang="en-US">
              <a:cs typeface="Times" charset="0"/>
            </a:endParaRPr>
          </a:p>
          <a:p>
            <a:pPr>
              <a:buFont typeface="Symbol" charset="0"/>
              <a:buChar char="·"/>
            </a:pPr>
            <a:endParaRPr lang="en-US">
              <a:cs typeface="Times" charset="0"/>
            </a:endParaRP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Compares ranges only</a:t>
            </a: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No effect of a mean shift:</a:t>
            </a:r>
          </a:p>
        </p:txBody>
      </p:sp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957263" y="2697163"/>
          <a:ext cx="77946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0" name="Equation" r:id="rId3" imgW="2895600" imgH="381000" progId="Equation.DSMT36">
                  <p:embed/>
                </p:oleObj>
              </mc:Choice>
              <mc:Fallback>
                <p:oleObj name="Equation" r:id="rId3" imgW="2895600" imgH="3810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697163"/>
                        <a:ext cx="77946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368D8-E820-1A4E-B6D1-216E781F4F25}" type="slidenum">
              <a:rPr lang="en-US"/>
              <a:pPr/>
              <a:t>8</a:t>
            </a:fld>
            <a:endParaRPr lang="en-US" sz="140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Processes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4957763" y="1311275"/>
            <a:ext cx="3300412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Thermoforming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Critical Dimension:</a:t>
            </a:r>
          </a:p>
          <a:p>
            <a:r>
              <a:rPr lang="en-US">
                <a:latin typeface="Arial" charset="0"/>
              </a:rPr>
              <a:t>	</a:t>
            </a:r>
          </a:p>
          <a:p>
            <a:r>
              <a:rPr lang="en-US">
                <a:latin typeface="Arial" charset="0"/>
              </a:rPr>
              <a:t>	</a:t>
            </a:r>
          </a:p>
        </p:txBody>
      </p:sp>
      <p:pic>
        <p:nvPicPr>
          <p:cNvPr id="376837" name="Picture 5" descr="thermo 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189288"/>
            <a:ext cx="3519487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38" name="Picture 6" descr="thermo for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14787" r="20465" b="30617"/>
          <a:stretch>
            <a:fillRect/>
          </a:stretch>
        </p:blipFill>
        <p:spPr bwMode="auto">
          <a:xfrm>
            <a:off x="417513" y="1370013"/>
            <a:ext cx="37623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84750-BB37-4D4E-ACB0-58F7FCD4BED1}" type="slidenum">
              <a:rPr lang="en-US"/>
              <a:pPr/>
              <a:t>80</a:t>
            </a:fld>
            <a:endParaRPr lang="en-US" sz="140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7969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en-US" sz="2800"/>
          </a:p>
          <a:p>
            <a:pPr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en-US" sz="2800"/>
              <a:t>		  = Minimum of the normalized 	 	     deviation from the mean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800"/>
              <a:t> Compares effect of offsets</a:t>
            </a:r>
          </a:p>
        </p:txBody>
      </p:sp>
      <p:graphicFrame>
        <p:nvGraphicFramePr>
          <p:cNvPr id="356355" name="Object 3"/>
          <p:cNvGraphicFramePr>
            <a:graphicFrameLocks noChangeAspect="1"/>
          </p:cNvGraphicFramePr>
          <p:nvPr/>
        </p:nvGraphicFramePr>
        <p:xfrm>
          <a:off x="1341438" y="1984375"/>
          <a:ext cx="56419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5" name="Equation" r:id="rId3" imgW="2095500" imgH="393700" progId="Equation.DSMT36">
                  <p:embed/>
                </p:oleObj>
              </mc:Choice>
              <mc:Fallback>
                <p:oleObj name="Equation" r:id="rId3" imgW="2095500" imgH="3937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984375"/>
                        <a:ext cx="5641975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96850"/>
            <a:ext cx="7772400" cy="1295400"/>
          </a:xfrm>
        </p:spPr>
        <p:txBody>
          <a:bodyPr/>
          <a:lstStyle/>
          <a:p>
            <a:r>
              <a:rPr lang="en-US"/>
              <a:t>Process Capability: C</a:t>
            </a:r>
            <a:r>
              <a:rPr lang="en-US" baseline="-25000"/>
              <a:t>pk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6C24E1-6BC5-0940-A494-CD8F872DF99B}" type="slidenum">
              <a:rPr lang="en-US"/>
              <a:pPr/>
              <a:t>81</a:t>
            </a:fld>
            <a:endParaRPr lang="en-US" sz="1400"/>
          </a:p>
        </p:txBody>
      </p:sp>
      <p:sp>
        <p:nvSpPr>
          <p:cNvPr id="2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 = 1; Cpk = 1</a:t>
            </a:r>
          </a:p>
        </p:txBody>
      </p:sp>
      <p:grpSp>
        <p:nvGrpSpPr>
          <p:cNvPr id="357379" name="Group 3"/>
          <p:cNvGrpSpPr>
            <a:grpSpLocks/>
          </p:cNvGrpSpPr>
          <p:nvPr/>
        </p:nvGrpSpPr>
        <p:grpSpPr bwMode="auto">
          <a:xfrm>
            <a:off x="1790700" y="1954213"/>
            <a:ext cx="5176838" cy="3292475"/>
            <a:chOff x="435" y="1359"/>
            <a:chExt cx="4765" cy="2074"/>
          </a:xfrm>
        </p:grpSpPr>
        <p:grpSp>
          <p:nvGrpSpPr>
            <p:cNvPr id="357380" name="Group 4"/>
            <p:cNvGrpSpPr>
              <a:grpSpLocks/>
            </p:cNvGrpSpPr>
            <p:nvPr/>
          </p:nvGrpSpPr>
          <p:grpSpPr bwMode="auto">
            <a:xfrm>
              <a:off x="1195" y="2912"/>
              <a:ext cx="3338" cy="512"/>
              <a:chOff x="1195" y="2912"/>
              <a:chExt cx="3338" cy="512"/>
            </a:xfrm>
          </p:grpSpPr>
          <p:sp>
            <p:nvSpPr>
              <p:cNvPr id="357381" name="Line 5"/>
              <p:cNvSpPr>
                <a:spLocks noChangeShapeType="1"/>
              </p:cNvSpPr>
              <p:nvPr/>
            </p:nvSpPr>
            <p:spPr bwMode="auto">
              <a:xfrm>
                <a:off x="1205" y="3413"/>
                <a:ext cx="332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82" name="Line 6"/>
              <p:cNvSpPr>
                <a:spLocks noChangeShapeType="1"/>
              </p:cNvSpPr>
              <p:nvPr/>
            </p:nvSpPr>
            <p:spPr bwMode="auto">
              <a:xfrm flipV="1">
                <a:off x="1195" y="2923"/>
                <a:ext cx="0" cy="50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83" name="Line 7"/>
              <p:cNvSpPr>
                <a:spLocks noChangeShapeType="1"/>
              </p:cNvSpPr>
              <p:nvPr/>
            </p:nvSpPr>
            <p:spPr bwMode="auto">
              <a:xfrm flipV="1">
                <a:off x="4523" y="2912"/>
                <a:ext cx="0" cy="50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7384" name="Group 8"/>
            <p:cNvGrpSpPr>
              <a:grpSpLocks/>
            </p:cNvGrpSpPr>
            <p:nvPr/>
          </p:nvGrpSpPr>
          <p:grpSpPr bwMode="auto">
            <a:xfrm>
              <a:off x="435" y="1359"/>
              <a:ext cx="4765" cy="2074"/>
              <a:chOff x="1213" y="517"/>
              <a:chExt cx="4296" cy="2074"/>
            </a:xfrm>
          </p:grpSpPr>
          <p:grpSp>
            <p:nvGrpSpPr>
              <p:cNvPr id="357385" name="Group 9"/>
              <p:cNvGrpSpPr>
                <a:grpSpLocks/>
              </p:cNvGrpSpPr>
              <p:nvPr/>
            </p:nvGrpSpPr>
            <p:grpSpPr bwMode="auto">
              <a:xfrm>
                <a:off x="1213" y="517"/>
                <a:ext cx="4296" cy="2074"/>
                <a:chOff x="1053" y="1542"/>
                <a:chExt cx="3635" cy="2074"/>
              </a:xfrm>
            </p:grpSpPr>
            <p:graphicFrame>
              <p:nvGraphicFramePr>
                <p:cNvPr id="357386" name="Object 10"/>
                <p:cNvGraphicFramePr>
                  <a:graphicFrameLocks noChangeAspect="1"/>
                </p:cNvGraphicFramePr>
                <p:nvPr/>
              </p:nvGraphicFramePr>
              <p:xfrm>
                <a:off x="1053" y="1542"/>
                <a:ext cx="3635" cy="20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4558" name="Worksheet" r:id="rId3" imgW="4318000" imgH="2463800" progId="Excel.Sheet.8">
                        <p:embed/>
                      </p:oleObj>
                    </mc:Choice>
                    <mc:Fallback>
                      <p:oleObj name="Worksheet" r:id="rId3" imgW="4318000" imgH="2463800" progId="Excel.Sheet.8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3" y="1542"/>
                              <a:ext cx="3635" cy="20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7387" name="Line 11"/>
                <p:cNvSpPr>
                  <a:spLocks noChangeShapeType="1"/>
                </p:cNvSpPr>
                <p:nvPr/>
              </p:nvSpPr>
              <p:spPr bwMode="auto">
                <a:xfrm>
                  <a:off x="2925" y="1812"/>
                  <a:ext cx="0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7388" name="Line 12"/>
              <p:cNvSpPr>
                <a:spLocks noChangeShapeType="1"/>
              </p:cNvSpPr>
              <p:nvPr/>
            </p:nvSpPr>
            <p:spPr bwMode="auto">
              <a:xfrm>
                <a:off x="2923" y="220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89" name="Line 13"/>
              <p:cNvSpPr>
                <a:spLocks noChangeShapeType="1"/>
              </p:cNvSpPr>
              <p:nvPr/>
            </p:nvSpPr>
            <p:spPr bwMode="auto">
              <a:xfrm>
                <a:off x="2432" y="220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90" name="Line 14"/>
              <p:cNvSpPr>
                <a:spLocks noChangeShapeType="1"/>
              </p:cNvSpPr>
              <p:nvPr/>
            </p:nvSpPr>
            <p:spPr bwMode="auto">
              <a:xfrm>
                <a:off x="1909" y="220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91" name="Line 15"/>
              <p:cNvSpPr>
                <a:spLocks noChangeShapeType="1"/>
              </p:cNvSpPr>
              <p:nvPr/>
            </p:nvSpPr>
            <p:spPr bwMode="auto">
              <a:xfrm>
                <a:off x="3915" y="2219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92" name="Line 16"/>
              <p:cNvSpPr>
                <a:spLocks noChangeShapeType="1"/>
              </p:cNvSpPr>
              <p:nvPr/>
            </p:nvSpPr>
            <p:spPr bwMode="auto">
              <a:xfrm>
                <a:off x="4406" y="2219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393" name="Line 17"/>
              <p:cNvSpPr>
                <a:spLocks noChangeShapeType="1"/>
              </p:cNvSpPr>
              <p:nvPr/>
            </p:nvSpPr>
            <p:spPr bwMode="auto">
              <a:xfrm>
                <a:off x="4896" y="2229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85DFC-2CD6-CE4B-8A6C-41DCAD680BA9}" type="slidenum">
              <a:rPr lang="en-US"/>
              <a:pPr/>
              <a:t>82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 = 1; Cpk = 0</a:t>
            </a:r>
          </a:p>
        </p:txBody>
      </p:sp>
      <p:grpSp>
        <p:nvGrpSpPr>
          <p:cNvPr id="358403" name="Group 3"/>
          <p:cNvGrpSpPr>
            <a:grpSpLocks/>
          </p:cNvGrpSpPr>
          <p:nvPr/>
        </p:nvGrpSpPr>
        <p:grpSpPr bwMode="auto">
          <a:xfrm>
            <a:off x="2667000" y="4402138"/>
            <a:ext cx="3627438" cy="812800"/>
            <a:chOff x="1195" y="2912"/>
            <a:chExt cx="3338" cy="512"/>
          </a:xfrm>
        </p:grpSpPr>
        <p:sp>
          <p:nvSpPr>
            <p:cNvPr id="358404" name="Line 4"/>
            <p:cNvSpPr>
              <a:spLocks noChangeShapeType="1"/>
            </p:cNvSpPr>
            <p:nvPr/>
          </p:nvSpPr>
          <p:spPr bwMode="auto">
            <a:xfrm>
              <a:off x="1205" y="3413"/>
              <a:ext cx="33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05" name="Line 5"/>
            <p:cNvSpPr>
              <a:spLocks noChangeShapeType="1"/>
            </p:cNvSpPr>
            <p:nvPr/>
          </p:nvSpPr>
          <p:spPr bwMode="auto">
            <a:xfrm flipV="1">
              <a:off x="1195" y="2923"/>
              <a:ext cx="0" cy="5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06" name="Line 6"/>
            <p:cNvSpPr>
              <a:spLocks noChangeShapeType="1"/>
            </p:cNvSpPr>
            <p:nvPr/>
          </p:nvSpPr>
          <p:spPr bwMode="auto">
            <a:xfrm flipV="1">
              <a:off x="4523" y="2912"/>
              <a:ext cx="0" cy="5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8407" name="Group 7"/>
          <p:cNvGrpSpPr>
            <a:grpSpLocks/>
          </p:cNvGrpSpPr>
          <p:nvPr/>
        </p:nvGrpSpPr>
        <p:grpSpPr bwMode="auto">
          <a:xfrm>
            <a:off x="0" y="1903413"/>
            <a:ext cx="5176838" cy="3292475"/>
            <a:chOff x="1213" y="517"/>
            <a:chExt cx="4296" cy="2074"/>
          </a:xfrm>
        </p:grpSpPr>
        <p:grpSp>
          <p:nvGrpSpPr>
            <p:cNvPr id="358408" name="Group 8"/>
            <p:cNvGrpSpPr>
              <a:grpSpLocks/>
            </p:cNvGrpSpPr>
            <p:nvPr/>
          </p:nvGrpSpPr>
          <p:grpSpPr bwMode="auto">
            <a:xfrm>
              <a:off x="1213" y="517"/>
              <a:ext cx="4296" cy="2074"/>
              <a:chOff x="1053" y="1542"/>
              <a:chExt cx="3635" cy="2074"/>
            </a:xfrm>
          </p:grpSpPr>
          <p:graphicFrame>
            <p:nvGraphicFramePr>
              <p:cNvPr id="358409" name="Object 9"/>
              <p:cNvGraphicFramePr>
                <a:graphicFrameLocks noChangeAspect="1"/>
              </p:cNvGraphicFramePr>
              <p:nvPr/>
            </p:nvGraphicFramePr>
            <p:xfrm>
              <a:off x="1053" y="1542"/>
              <a:ext cx="3635" cy="2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45" name="Worksheet" r:id="rId3" imgW="4318000" imgH="2463800" progId="Excel.Sheet.8">
                      <p:embed/>
                    </p:oleObj>
                  </mc:Choice>
                  <mc:Fallback>
                    <p:oleObj name="Worksheet" r:id="rId3" imgW="4318000" imgH="2463800" progId="Excel.Sheet.8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3" y="1542"/>
                            <a:ext cx="3635" cy="2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410" name="Line 10"/>
              <p:cNvSpPr>
                <a:spLocks noChangeShapeType="1"/>
              </p:cNvSpPr>
              <p:nvPr/>
            </p:nvSpPr>
            <p:spPr bwMode="auto">
              <a:xfrm>
                <a:off x="2925" y="181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11" name="Line 11"/>
            <p:cNvSpPr>
              <a:spLocks noChangeShapeType="1"/>
            </p:cNvSpPr>
            <p:nvPr/>
          </p:nvSpPr>
          <p:spPr bwMode="auto">
            <a:xfrm>
              <a:off x="2923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2" name="Line 12"/>
            <p:cNvSpPr>
              <a:spLocks noChangeShapeType="1"/>
            </p:cNvSpPr>
            <p:nvPr/>
          </p:nvSpPr>
          <p:spPr bwMode="auto">
            <a:xfrm>
              <a:off x="2432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3" name="Line 13"/>
            <p:cNvSpPr>
              <a:spLocks noChangeShapeType="1"/>
            </p:cNvSpPr>
            <p:nvPr/>
          </p:nvSpPr>
          <p:spPr bwMode="auto">
            <a:xfrm>
              <a:off x="1909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4" name="Line 14"/>
            <p:cNvSpPr>
              <a:spLocks noChangeShapeType="1"/>
            </p:cNvSpPr>
            <p:nvPr/>
          </p:nvSpPr>
          <p:spPr bwMode="auto">
            <a:xfrm>
              <a:off x="3915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5" name="Line 15"/>
            <p:cNvSpPr>
              <a:spLocks noChangeShapeType="1"/>
            </p:cNvSpPr>
            <p:nvPr/>
          </p:nvSpPr>
          <p:spPr bwMode="auto">
            <a:xfrm>
              <a:off x="4406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6" name="Line 16"/>
            <p:cNvSpPr>
              <a:spLocks noChangeShapeType="1"/>
            </p:cNvSpPr>
            <p:nvPr/>
          </p:nvSpPr>
          <p:spPr bwMode="auto">
            <a:xfrm>
              <a:off x="4896" y="222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2B822-31BE-CF46-974F-8648047EFE32}" type="slidenum">
              <a:rPr lang="en-US"/>
              <a:pPr/>
              <a:t>83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 = 2; Cpk = 1</a:t>
            </a:r>
          </a:p>
        </p:txBody>
      </p:sp>
      <p:grpSp>
        <p:nvGrpSpPr>
          <p:cNvPr id="359427" name="Group 3"/>
          <p:cNvGrpSpPr>
            <a:grpSpLocks/>
          </p:cNvGrpSpPr>
          <p:nvPr/>
        </p:nvGrpSpPr>
        <p:grpSpPr bwMode="auto">
          <a:xfrm>
            <a:off x="2616200" y="4419600"/>
            <a:ext cx="3627438" cy="812800"/>
            <a:chOff x="1195" y="2912"/>
            <a:chExt cx="3338" cy="512"/>
          </a:xfrm>
        </p:grpSpPr>
        <p:sp>
          <p:nvSpPr>
            <p:cNvPr id="359428" name="Line 4"/>
            <p:cNvSpPr>
              <a:spLocks noChangeShapeType="1"/>
            </p:cNvSpPr>
            <p:nvPr/>
          </p:nvSpPr>
          <p:spPr bwMode="auto">
            <a:xfrm>
              <a:off x="1205" y="3413"/>
              <a:ext cx="33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9429" name="Line 5"/>
            <p:cNvSpPr>
              <a:spLocks noChangeShapeType="1"/>
            </p:cNvSpPr>
            <p:nvPr/>
          </p:nvSpPr>
          <p:spPr bwMode="auto">
            <a:xfrm flipV="1">
              <a:off x="1195" y="2923"/>
              <a:ext cx="0" cy="5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430" name="Line 6"/>
            <p:cNvSpPr>
              <a:spLocks noChangeShapeType="1"/>
            </p:cNvSpPr>
            <p:nvPr/>
          </p:nvSpPr>
          <p:spPr bwMode="auto">
            <a:xfrm flipV="1">
              <a:off x="4523" y="2912"/>
              <a:ext cx="0" cy="5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9431" name="Group 7"/>
          <p:cNvGrpSpPr>
            <a:grpSpLocks/>
          </p:cNvGrpSpPr>
          <p:nvPr/>
        </p:nvGrpSpPr>
        <p:grpSpPr bwMode="auto">
          <a:xfrm>
            <a:off x="2163763" y="1920875"/>
            <a:ext cx="2705100" cy="3292475"/>
            <a:chOff x="1213" y="517"/>
            <a:chExt cx="4296" cy="2074"/>
          </a:xfrm>
        </p:grpSpPr>
        <p:grpSp>
          <p:nvGrpSpPr>
            <p:cNvPr id="359432" name="Group 8"/>
            <p:cNvGrpSpPr>
              <a:grpSpLocks/>
            </p:cNvGrpSpPr>
            <p:nvPr/>
          </p:nvGrpSpPr>
          <p:grpSpPr bwMode="auto">
            <a:xfrm>
              <a:off x="1213" y="517"/>
              <a:ext cx="4296" cy="2074"/>
              <a:chOff x="1053" y="1542"/>
              <a:chExt cx="3635" cy="2074"/>
            </a:xfrm>
          </p:grpSpPr>
          <p:graphicFrame>
            <p:nvGraphicFramePr>
              <p:cNvPr id="359433" name="Object 9"/>
              <p:cNvGraphicFramePr>
                <a:graphicFrameLocks noChangeAspect="1"/>
              </p:cNvGraphicFramePr>
              <p:nvPr/>
            </p:nvGraphicFramePr>
            <p:xfrm>
              <a:off x="1053" y="1542"/>
              <a:ext cx="3635" cy="2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69" name="Worksheet" r:id="rId3" imgW="4318000" imgH="2463800" progId="Excel.Sheet.8">
                      <p:embed/>
                    </p:oleObj>
                  </mc:Choice>
                  <mc:Fallback>
                    <p:oleObj name="Worksheet" r:id="rId3" imgW="4318000" imgH="2463800" progId="Excel.Sheet.8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3" y="1542"/>
                            <a:ext cx="3635" cy="2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9434" name="Line 10"/>
              <p:cNvSpPr>
                <a:spLocks noChangeShapeType="1"/>
              </p:cNvSpPr>
              <p:nvPr/>
            </p:nvSpPr>
            <p:spPr bwMode="auto">
              <a:xfrm>
                <a:off x="2925" y="181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435" name="Line 11"/>
            <p:cNvSpPr>
              <a:spLocks noChangeShapeType="1"/>
            </p:cNvSpPr>
            <p:nvPr/>
          </p:nvSpPr>
          <p:spPr bwMode="auto">
            <a:xfrm>
              <a:off x="2923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436" name="Line 12"/>
            <p:cNvSpPr>
              <a:spLocks noChangeShapeType="1"/>
            </p:cNvSpPr>
            <p:nvPr/>
          </p:nvSpPr>
          <p:spPr bwMode="auto">
            <a:xfrm>
              <a:off x="2432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>
              <a:off x="1909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438" name="Line 14"/>
            <p:cNvSpPr>
              <a:spLocks noChangeShapeType="1"/>
            </p:cNvSpPr>
            <p:nvPr/>
          </p:nvSpPr>
          <p:spPr bwMode="auto">
            <a:xfrm>
              <a:off x="3915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439" name="Line 15"/>
            <p:cNvSpPr>
              <a:spLocks noChangeShapeType="1"/>
            </p:cNvSpPr>
            <p:nvPr/>
          </p:nvSpPr>
          <p:spPr bwMode="auto">
            <a:xfrm>
              <a:off x="4406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440" name="Line 16"/>
            <p:cNvSpPr>
              <a:spLocks noChangeShapeType="1"/>
            </p:cNvSpPr>
            <p:nvPr/>
          </p:nvSpPr>
          <p:spPr bwMode="auto">
            <a:xfrm>
              <a:off x="4896" y="222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9A74A-5E9A-0C42-847C-B2079683344A}" type="slidenum">
              <a:rPr lang="en-US"/>
              <a:pPr/>
              <a:t>84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 = 2; Cpk = 2</a:t>
            </a:r>
          </a:p>
        </p:txBody>
      </p:sp>
      <p:grpSp>
        <p:nvGrpSpPr>
          <p:cNvPr id="360451" name="Group 3"/>
          <p:cNvGrpSpPr>
            <a:grpSpLocks/>
          </p:cNvGrpSpPr>
          <p:nvPr/>
        </p:nvGrpSpPr>
        <p:grpSpPr bwMode="auto">
          <a:xfrm>
            <a:off x="2616200" y="4419600"/>
            <a:ext cx="3627438" cy="812800"/>
            <a:chOff x="1195" y="2912"/>
            <a:chExt cx="3338" cy="512"/>
          </a:xfrm>
        </p:grpSpPr>
        <p:sp>
          <p:nvSpPr>
            <p:cNvPr id="360452" name="Line 4"/>
            <p:cNvSpPr>
              <a:spLocks noChangeShapeType="1"/>
            </p:cNvSpPr>
            <p:nvPr/>
          </p:nvSpPr>
          <p:spPr bwMode="auto">
            <a:xfrm>
              <a:off x="1205" y="3413"/>
              <a:ext cx="33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0453" name="Line 5"/>
            <p:cNvSpPr>
              <a:spLocks noChangeShapeType="1"/>
            </p:cNvSpPr>
            <p:nvPr/>
          </p:nvSpPr>
          <p:spPr bwMode="auto">
            <a:xfrm flipV="1">
              <a:off x="1195" y="2923"/>
              <a:ext cx="0" cy="5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0454" name="Line 6"/>
            <p:cNvSpPr>
              <a:spLocks noChangeShapeType="1"/>
            </p:cNvSpPr>
            <p:nvPr/>
          </p:nvSpPr>
          <p:spPr bwMode="auto">
            <a:xfrm flipV="1">
              <a:off x="4523" y="2912"/>
              <a:ext cx="0" cy="5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60455" name="Group 7"/>
          <p:cNvGrpSpPr>
            <a:grpSpLocks/>
          </p:cNvGrpSpPr>
          <p:nvPr/>
        </p:nvGrpSpPr>
        <p:grpSpPr bwMode="auto">
          <a:xfrm>
            <a:off x="2943225" y="1884363"/>
            <a:ext cx="2974975" cy="3292475"/>
            <a:chOff x="1213" y="517"/>
            <a:chExt cx="4296" cy="2074"/>
          </a:xfrm>
        </p:grpSpPr>
        <p:grpSp>
          <p:nvGrpSpPr>
            <p:cNvPr id="360456" name="Group 8"/>
            <p:cNvGrpSpPr>
              <a:grpSpLocks/>
            </p:cNvGrpSpPr>
            <p:nvPr/>
          </p:nvGrpSpPr>
          <p:grpSpPr bwMode="auto">
            <a:xfrm>
              <a:off x="1213" y="517"/>
              <a:ext cx="4296" cy="2074"/>
              <a:chOff x="1053" y="1542"/>
              <a:chExt cx="3635" cy="2074"/>
            </a:xfrm>
          </p:grpSpPr>
          <p:graphicFrame>
            <p:nvGraphicFramePr>
              <p:cNvPr id="360457" name="Object 9"/>
              <p:cNvGraphicFramePr>
                <a:graphicFrameLocks noChangeAspect="1"/>
              </p:cNvGraphicFramePr>
              <p:nvPr/>
            </p:nvGraphicFramePr>
            <p:xfrm>
              <a:off x="1053" y="1542"/>
              <a:ext cx="3635" cy="2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93" name="Worksheet" r:id="rId3" imgW="4318000" imgH="2463800" progId="Excel.Sheet.8">
                      <p:embed/>
                    </p:oleObj>
                  </mc:Choice>
                  <mc:Fallback>
                    <p:oleObj name="Worksheet" r:id="rId3" imgW="4318000" imgH="2463800" progId="Excel.Sheet.8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3" y="1542"/>
                            <a:ext cx="3635" cy="2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0458" name="Line 10"/>
              <p:cNvSpPr>
                <a:spLocks noChangeShapeType="1"/>
              </p:cNvSpPr>
              <p:nvPr/>
            </p:nvSpPr>
            <p:spPr bwMode="auto">
              <a:xfrm>
                <a:off x="2925" y="181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0459" name="Line 11"/>
            <p:cNvSpPr>
              <a:spLocks noChangeShapeType="1"/>
            </p:cNvSpPr>
            <p:nvPr/>
          </p:nvSpPr>
          <p:spPr bwMode="auto">
            <a:xfrm>
              <a:off x="2923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>
              <a:off x="2432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0461" name="Line 13"/>
            <p:cNvSpPr>
              <a:spLocks noChangeShapeType="1"/>
            </p:cNvSpPr>
            <p:nvPr/>
          </p:nvSpPr>
          <p:spPr bwMode="auto">
            <a:xfrm>
              <a:off x="1909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3915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0463" name="Line 15"/>
            <p:cNvSpPr>
              <a:spLocks noChangeShapeType="1"/>
            </p:cNvSpPr>
            <p:nvPr/>
          </p:nvSpPr>
          <p:spPr bwMode="auto">
            <a:xfrm>
              <a:off x="4406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0464" name="Line 16"/>
            <p:cNvSpPr>
              <a:spLocks noChangeShapeType="1"/>
            </p:cNvSpPr>
            <p:nvPr/>
          </p:nvSpPr>
          <p:spPr bwMode="auto">
            <a:xfrm>
              <a:off x="4896" y="222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71CFF-1BC5-1B4E-B80B-11E8C31E8370}" type="slidenum">
              <a:rPr lang="en-US"/>
              <a:pPr/>
              <a:t>85</a:t>
            </a:fld>
            <a:endParaRPr lang="en-US" sz="1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Effect of Changes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In Design Specs</a:t>
            </a: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In Process Mean</a:t>
            </a: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In Process Variance</a:t>
            </a:r>
          </a:p>
          <a:p>
            <a:pPr>
              <a:buFont typeface="Symbol" charset="0"/>
              <a:buChar char="·"/>
            </a:pPr>
            <a:endParaRPr lang="en-US">
              <a:cs typeface="Times" charset="0"/>
            </a:endParaRPr>
          </a:p>
          <a:p>
            <a:pPr>
              <a:buFont typeface="Symbol" charset="0"/>
              <a:buChar char="·"/>
            </a:pPr>
            <a:r>
              <a:rPr lang="en-US">
                <a:cs typeface="Times" charset="0"/>
              </a:rPr>
              <a:t>What are good values of Cp and Cpk?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2E774-8973-A744-9834-DD6ADAA8E519}" type="slidenum">
              <a:rPr lang="en-US"/>
              <a:pPr/>
              <a:t>86</a:t>
            </a:fld>
            <a:endParaRPr lang="en-US" sz="1400"/>
          </a:p>
        </p:txBody>
      </p:sp>
      <p:sp>
        <p:nvSpPr>
          <p:cNvPr id="3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>
                <a:cs typeface="Times" charset="0"/>
              </a:rPr>
              <a:t>Cpk Table  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graphicFrame>
        <p:nvGraphicFramePr>
          <p:cNvPr id="362500" name="Group 4"/>
          <p:cNvGraphicFramePr>
            <a:graphicFrameLocks noGrp="1"/>
          </p:cNvGraphicFramePr>
          <p:nvPr/>
        </p:nvGraphicFramePr>
        <p:xfrm>
          <a:off x="1668463" y="2057400"/>
          <a:ext cx="6094412" cy="3108959"/>
        </p:xfrm>
        <a:graphic>
          <a:graphicData uri="http://schemas.openxmlformats.org/drawingml/2006/table">
            <a:tbl>
              <a:tblPr/>
              <a:tblGrid>
                <a:gridCol w="2082800"/>
                <a:gridCol w="1928812"/>
                <a:gridCol w="20828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Cpk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z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P&lt;LS  or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P&gt;USL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1E-03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1.33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3E-07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1.67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3E-05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1E-09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B45C5-C764-D04E-B3C7-4AB37DF4118C}" type="slidenum">
              <a:rPr lang="en-US"/>
              <a:pPr/>
              <a:t>87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" charset="0"/>
              </a:rPr>
              <a:t>The </a:t>
            </a:r>
            <a:r>
              <a:rPr lang="ja-JP" altLang="en-US">
                <a:latin typeface="Times"/>
                <a:cs typeface="Times" charset="0"/>
              </a:rPr>
              <a:t>“</a:t>
            </a:r>
            <a:r>
              <a:rPr lang="en-US">
                <a:cs typeface="Times" charset="0"/>
              </a:rPr>
              <a:t>6 Sigma</a:t>
            </a:r>
            <a:r>
              <a:rPr lang="ja-JP" altLang="en-US">
                <a:latin typeface="Times"/>
                <a:cs typeface="Times" charset="0"/>
              </a:rPr>
              <a:t>”</a:t>
            </a:r>
            <a:r>
              <a:rPr lang="en-US">
                <a:cs typeface="Times" charset="0"/>
              </a:rPr>
              <a:t> problem</a:t>
            </a:r>
          </a:p>
        </p:txBody>
      </p:sp>
      <p:grpSp>
        <p:nvGrpSpPr>
          <p:cNvPr id="363523" name="Group 3"/>
          <p:cNvGrpSpPr>
            <a:grpSpLocks/>
          </p:cNvGrpSpPr>
          <p:nvPr/>
        </p:nvGrpSpPr>
        <p:grpSpPr bwMode="auto">
          <a:xfrm>
            <a:off x="3416300" y="2409825"/>
            <a:ext cx="2865438" cy="3292475"/>
            <a:chOff x="1126" y="1149"/>
            <a:chExt cx="3635" cy="2074"/>
          </a:xfrm>
        </p:grpSpPr>
        <p:graphicFrame>
          <p:nvGraphicFramePr>
            <p:cNvPr id="363524" name="Object 4"/>
            <p:cNvGraphicFramePr>
              <a:graphicFrameLocks noChangeAspect="1"/>
            </p:cNvGraphicFramePr>
            <p:nvPr/>
          </p:nvGraphicFramePr>
          <p:xfrm>
            <a:off x="1126" y="1149"/>
            <a:ext cx="3635" cy="2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54" name="Worksheet" r:id="rId3" imgW="4318000" imgH="2463800" progId="Excel.Sheet.8">
                    <p:embed/>
                  </p:oleObj>
                </mc:Choice>
                <mc:Fallback>
                  <p:oleObj name="Worksheet" r:id="rId3" imgW="4318000" imgH="2463800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1149"/>
                          <a:ext cx="3635" cy="2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3525" name="Line 5"/>
            <p:cNvSpPr>
              <a:spLocks noChangeShapeType="1"/>
            </p:cNvSpPr>
            <p:nvPr/>
          </p:nvSpPr>
          <p:spPr bwMode="auto">
            <a:xfrm>
              <a:off x="2998" y="1419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5275263" y="5154613"/>
            <a:ext cx="1003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/>
              <a:t>+3s*</a:t>
            </a:r>
            <a:endParaRPr lang="en-US">
              <a:latin typeface="Times" charset="0"/>
            </a:endParaRP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3598863" y="5133975"/>
            <a:ext cx="1003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/>
              <a:t>-3s*</a:t>
            </a:r>
            <a:endParaRPr lang="en-US">
              <a:latin typeface="Times" charset="0"/>
            </a:endParaRPr>
          </a:p>
        </p:txBody>
      </p:sp>
      <p:sp>
        <p:nvSpPr>
          <p:cNvPr id="363528" name="Line 8"/>
          <p:cNvSpPr>
            <a:spLocks noChangeShapeType="1"/>
          </p:cNvSpPr>
          <p:nvPr/>
        </p:nvSpPr>
        <p:spPr bwMode="auto">
          <a:xfrm flipV="1">
            <a:off x="1963738" y="5080000"/>
            <a:ext cx="5791200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471738" y="406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 flipV="1">
            <a:off x="7162800" y="39973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6789738" y="5241925"/>
            <a:ext cx="925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USL</a:t>
            </a:r>
            <a:endParaRPr lang="en-US">
              <a:latin typeface="Times New Roman" charset="0"/>
            </a:endParaRP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2098675" y="5241925"/>
            <a:ext cx="862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LSL</a:t>
            </a:r>
            <a:endParaRPr lang="en-US">
              <a:latin typeface="Times New Roman" charset="0"/>
            </a:endParaRPr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>
            <a:off x="4859338" y="5926138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5689600" y="5937250"/>
            <a:ext cx="604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Times New Roman" charset="0"/>
              </a:rPr>
              <a:t>6</a:t>
            </a:r>
            <a:r>
              <a:rPr lang="en-US" sz="3000"/>
              <a:t>s</a:t>
            </a:r>
            <a:endParaRPr lang="en-US">
              <a:latin typeface="Times New Roman" charset="0"/>
            </a:endParaRP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1447800" y="1890713"/>
            <a:ext cx="3652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latin typeface="Helvetica" charset="0"/>
              </a:rPr>
              <a:t>P(x </a:t>
            </a:r>
            <a:r>
              <a:rPr lang="en-US" sz="3000">
                <a:latin typeface="Times New Roman" charset="0"/>
              </a:rPr>
              <a:t>&gt; 6</a:t>
            </a:r>
            <a:r>
              <a:rPr lang="en-US" sz="3000"/>
              <a:t>s</a:t>
            </a:r>
            <a:r>
              <a:rPr lang="en-US" sz="3000">
                <a:latin typeface="Helvetica" charset="0"/>
              </a:rPr>
              <a:t>)</a:t>
            </a:r>
            <a:r>
              <a:rPr lang="en-US" sz="3000"/>
              <a:t> </a:t>
            </a:r>
            <a:r>
              <a:rPr lang="en-US" sz="3000">
                <a:latin typeface="Times New Roman" charset="0"/>
              </a:rPr>
              <a:t>= 18.8x10</a:t>
            </a:r>
            <a:r>
              <a:rPr lang="en-US" sz="3000" baseline="30000">
                <a:latin typeface="Times New Roman" charset="0"/>
              </a:rPr>
              <a:t>-10</a:t>
            </a:r>
            <a:endParaRPr lang="en-US">
              <a:latin typeface="Times New Roman" charset="0"/>
            </a:endParaRPr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6146800" y="1906588"/>
            <a:ext cx="138588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C</a:t>
            </a:r>
            <a:r>
              <a:rPr lang="en-US" sz="3000" baseline="-25000">
                <a:latin typeface="Helvetica" charset="0"/>
              </a:rPr>
              <a:t>p</a:t>
            </a:r>
            <a:r>
              <a:rPr lang="en-US" sz="3000">
                <a:latin typeface="Helvetica" charset="0"/>
              </a:rPr>
              <a:t>=2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C</a:t>
            </a:r>
            <a:r>
              <a:rPr lang="en-US" sz="3000" baseline="-25000">
                <a:latin typeface="Helvetica" charset="0"/>
              </a:rPr>
              <a:t>pk</a:t>
            </a:r>
            <a:r>
              <a:rPr lang="en-US" sz="3000">
                <a:latin typeface="Helvetica" charset="0"/>
              </a:rPr>
              <a:t>=</a:t>
            </a:r>
            <a:r>
              <a:rPr lang="en-US" sz="3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7B346E-DB7C-6D49-9A2E-D14E1C6C8E56}" type="slidenum">
              <a:rPr lang="en-US"/>
              <a:pPr/>
              <a:t>88</a:t>
            </a:fld>
            <a:endParaRPr lang="en-US" sz="140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" charset="0"/>
              </a:rPr>
              <a:t>The 6 </a:t>
            </a:r>
            <a:r>
              <a:rPr lang="en-US">
                <a:latin typeface="Symbol" charset="0"/>
                <a:cs typeface="Times" charset="0"/>
              </a:rPr>
              <a:t>s</a:t>
            </a:r>
            <a:r>
              <a:rPr lang="en-US">
                <a:cs typeface="Times" charset="0"/>
              </a:rPr>
              <a:t> problem: Mean Shifts </a:t>
            </a:r>
            <a:endParaRPr lang="en-US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671513" y="541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latin typeface="Times" charset="0"/>
                <a:cs typeface="Times" charset="0"/>
              </a:rPr>
              <a:t/>
            </a:r>
            <a:br>
              <a:rPr lang="en-US">
                <a:latin typeface="Times" charset="0"/>
                <a:cs typeface="Times" charset="0"/>
              </a:rPr>
            </a:br>
            <a:endParaRPr lang="en-US">
              <a:latin typeface="Times" charset="0"/>
              <a:cs typeface="Times" charset="0"/>
            </a:endParaRPr>
          </a:p>
        </p:txBody>
      </p:sp>
      <p:grpSp>
        <p:nvGrpSpPr>
          <p:cNvPr id="364548" name="Group 4"/>
          <p:cNvGrpSpPr>
            <a:grpSpLocks/>
          </p:cNvGrpSpPr>
          <p:nvPr/>
        </p:nvGrpSpPr>
        <p:grpSpPr bwMode="auto">
          <a:xfrm>
            <a:off x="4059238" y="2392363"/>
            <a:ext cx="2865437" cy="3292475"/>
            <a:chOff x="1126" y="1149"/>
            <a:chExt cx="3635" cy="2074"/>
          </a:xfrm>
        </p:grpSpPr>
        <p:graphicFrame>
          <p:nvGraphicFramePr>
            <p:cNvPr id="364549" name="Object 5"/>
            <p:cNvGraphicFramePr>
              <a:graphicFrameLocks noChangeAspect="1"/>
            </p:cNvGraphicFramePr>
            <p:nvPr/>
          </p:nvGraphicFramePr>
          <p:xfrm>
            <a:off x="1126" y="1149"/>
            <a:ext cx="3635" cy="2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78" name="Worksheet" r:id="rId3" imgW="4318000" imgH="2463800" progId="Excel.Sheet.8">
                    <p:embed/>
                  </p:oleObj>
                </mc:Choice>
                <mc:Fallback>
                  <p:oleObj name="Worksheet" r:id="rId3" imgW="4318000" imgH="2463800" progId="Excel.Shee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1149"/>
                          <a:ext cx="3635" cy="2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4550" name="Line 6"/>
            <p:cNvSpPr>
              <a:spLocks noChangeShapeType="1"/>
            </p:cNvSpPr>
            <p:nvPr/>
          </p:nvSpPr>
          <p:spPr bwMode="auto">
            <a:xfrm>
              <a:off x="2998" y="1419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4551" name="Line 7"/>
          <p:cNvSpPr>
            <a:spLocks noChangeShapeType="1"/>
          </p:cNvSpPr>
          <p:nvPr/>
        </p:nvSpPr>
        <p:spPr bwMode="auto">
          <a:xfrm flipV="1">
            <a:off x="1946275" y="5080000"/>
            <a:ext cx="5808663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 flipV="1">
            <a:off x="2471738" y="406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7162800" y="39973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6789738" y="5241925"/>
            <a:ext cx="925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USL</a:t>
            </a:r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2098675" y="5241925"/>
            <a:ext cx="862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LSL</a:t>
            </a:r>
            <a:endParaRPr lang="en-US">
              <a:latin typeface="Times New Roman" charset="0"/>
            </a:endParaRPr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5519738" y="5924550"/>
            <a:ext cx="16430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5689600" y="5937250"/>
            <a:ext cx="604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Times New Roman" charset="0"/>
              </a:rPr>
              <a:t>4</a:t>
            </a:r>
            <a:r>
              <a:rPr lang="en-US" sz="3000"/>
              <a:t>s</a:t>
            </a:r>
            <a:endParaRPr lang="en-US">
              <a:latin typeface="Times New Roman" charset="0"/>
            </a:endParaRPr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1482725" y="2076450"/>
            <a:ext cx="3332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latin typeface="Helvetica" charset="0"/>
              </a:rPr>
              <a:t>P(x&gt;</a:t>
            </a:r>
            <a:r>
              <a:rPr lang="en-US" sz="3000">
                <a:latin typeface="Times New Roman" charset="0"/>
              </a:rPr>
              <a:t>4</a:t>
            </a:r>
            <a:r>
              <a:rPr lang="en-US" sz="3000"/>
              <a:t>s</a:t>
            </a:r>
            <a:r>
              <a:rPr lang="en-US" sz="3000">
                <a:latin typeface="Helvetica" charset="0"/>
              </a:rPr>
              <a:t>)</a:t>
            </a:r>
            <a:r>
              <a:rPr lang="en-US" sz="3000"/>
              <a:t> </a:t>
            </a:r>
            <a:r>
              <a:rPr lang="en-US" sz="3000">
                <a:latin typeface="Times New Roman" charset="0"/>
              </a:rPr>
              <a:t>= 31.6x10</a:t>
            </a:r>
            <a:r>
              <a:rPr lang="en-US" sz="3000" baseline="30000">
                <a:latin typeface="Times New Roman" charset="0"/>
              </a:rPr>
              <a:t>-6</a:t>
            </a:r>
            <a:endParaRPr lang="en-US">
              <a:latin typeface="Times New Roman" charset="0"/>
            </a:endParaRPr>
          </a:p>
        </p:txBody>
      </p:sp>
      <p:sp>
        <p:nvSpPr>
          <p:cNvPr id="364559" name="Text Box 15"/>
          <p:cNvSpPr txBox="1">
            <a:spLocks noChangeArrowheads="1"/>
          </p:cNvSpPr>
          <p:nvPr/>
        </p:nvSpPr>
        <p:spPr bwMode="auto">
          <a:xfrm>
            <a:off x="6348413" y="1920875"/>
            <a:ext cx="147796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C</a:t>
            </a:r>
            <a:r>
              <a:rPr lang="en-US" sz="3000" baseline="-25000">
                <a:latin typeface="Helvetica" charset="0"/>
              </a:rPr>
              <a:t>p</a:t>
            </a:r>
            <a:r>
              <a:rPr lang="en-US" sz="3000">
                <a:latin typeface="Helvetica" charset="0"/>
              </a:rPr>
              <a:t>=2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Helvetica" charset="0"/>
              </a:rPr>
              <a:t>C</a:t>
            </a:r>
            <a:r>
              <a:rPr lang="en-US" sz="3000" baseline="-25000">
                <a:latin typeface="Helvetica" charset="0"/>
              </a:rPr>
              <a:t>pk</a:t>
            </a:r>
            <a:r>
              <a:rPr lang="en-US" sz="3000">
                <a:latin typeface="Helvetica" charset="0"/>
              </a:rPr>
              <a:t>=4/3</a:t>
            </a:r>
            <a:endParaRPr lang="en-US">
              <a:latin typeface="Times New Roman" charset="0"/>
            </a:endParaRPr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371475" y="2928938"/>
            <a:ext cx="411956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20A1C"/>
                </a:solidFill>
                <a:latin typeface="Arial" charset="0"/>
              </a:rPr>
              <a:t>Even with a mean shift of 2</a:t>
            </a:r>
            <a:r>
              <a:rPr lang="en-US">
                <a:solidFill>
                  <a:srgbClr val="C20A1C"/>
                </a:solidFill>
              </a:rPr>
              <a:t>s</a:t>
            </a:r>
            <a:endParaRPr lang="en-US">
              <a:solidFill>
                <a:srgbClr val="C20A1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20A1C"/>
                </a:solidFill>
                <a:latin typeface="Arial" charset="0"/>
              </a:rPr>
              <a:t>we have only 32 ppm out of spec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0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F9377-78AE-4B44-AC27-E21539F33446}" type="slidenum">
              <a:rPr lang="en-US"/>
              <a:pPr/>
              <a:t>89</a:t>
            </a:fld>
            <a:endParaRPr lang="en-US" sz="140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2522538" y="1800225"/>
            <a:ext cx="3968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elvetica" charset="0"/>
              </a:rPr>
              <a:t>QLF = L(x) =k*(x-x*)</a:t>
            </a:r>
            <a:r>
              <a:rPr lang="en-US" sz="3200" baseline="30000">
                <a:latin typeface="Helvetica" charset="0"/>
              </a:rPr>
              <a:t>2</a:t>
            </a:r>
            <a:endParaRPr lang="en-US">
              <a:latin typeface="Times New Roman" charset="0"/>
            </a:endParaRP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1174750" y="5387975"/>
            <a:ext cx="6621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elvetica" charset="0"/>
              </a:rPr>
              <a:t>Given L(x) and p(x) what is E{L(x)}?</a:t>
            </a:r>
            <a:endParaRPr lang="en-US">
              <a:latin typeface="Times New Roman" charset="0"/>
            </a:endParaRP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1143000"/>
          </a:xfrm>
        </p:spPr>
        <p:txBody>
          <a:bodyPr/>
          <a:lstStyle/>
          <a:p>
            <a:r>
              <a:rPr lang="en-US"/>
              <a:t>Capability from the Quality Loss Function</a:t>
            </a:r>
          </a:p>
        </p:txBody>
      </p:sp>
      <p:grpSp>
        <p:nvGrpSpPr>
          <p:cNvPr id="365573" name="Group 5"/>
          <p:cNvGrpSpPr>
            <a:grpSpLocks/>
          </p:cNvGrpSpPr>
          <p:nvPr/>
        </p:nvGrpSpPr>
        <p:grpSpPr bwMode="auto">
          <a:xfrm>
            <a:off x="1893888" y="254000"/>
            <a:ext cx="4826000" cy="5103813"/>
            <a:chOff x="1193" y="160"/>
            <a:chExt cx="3040" cy="3215"/>
          </a:xfrm>
        </p:grpSpPr>
        <p:sp>
          <p:nvSpPr>
            <p:cNvPr id="365574" name="Line 6"/>
            <p:cNvSpPr>
              <a:spLocks noChangeShapeType="1"/>
            </p:cNvSpPr>
            <p:nvPr/>
          </p:nvSpPr>
          <p:spPr bwMode="auto">
            <a:xfrm>
              <a:off x="1193" y="2955"/>
              <a:ext cx="3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5575" name="Line 7"/>
            <p:cNvSpPr>
              <a:spLocks noChangeShapeType="1"/>
            </p:cNvSpPr>
            <p:nvPr/>
          </p:nvSpPr>
          <p:spPr bwMode="auto">
            <a:xfrm flipV="1">
              <a:off x="2719" y="1515"/>
              <a:ext cx="0" cy="1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5576" name="Text Box 8"/>
            <p:cNvSpPr txBox="1">
              <a:spLocks noChangeArrowheads="1"/>
            </p:cNvSpPr>
            <p:nvPr/>
          </p:nvSpPr>
          <p:spPr bwMode="auto">
            <a:xfrm>
              <a:off x="2559" y="301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charset="0"/>
                </a:rPr>
                <a:t>x*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65577" name="Arc 9"/>
            <p:cNvSpPr>
              <a:spLocks/>
            </p:cNvSpPr>
            <p:nvPr/>
          </p:nvSpPr>
          <p:spPr bwMode="auto">
            <a:xfrm flipV="1">
              <a:off x="2753" y="160"/>
              <a:ext cx="1126" cy="27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71"/>
                <a:gd name="T1" fmla="*/ 0 h 21600"/>
                <a:gd name="T2" fmla="*/ 17771 w 17771"/>
                <a:gd name="T3" fmla="*/ 9324 h 21600"/>
                <a:gd name="T4" fmla="*/ 0 w 177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71" h="21600" fill="none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</a:path>
                <a:path w="17771" h="21600" stroke="0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5578" name="Arc 10"/>
            <p:cNvSpPr>
              <a:spLocks/>
            </p:cNvSpPr>
            <p:nvPr/>
          </p:nvSpPr>
          <p:spPr bwMode="auto">
            <a:xfrm flipH="1" flipV="1">
              <a:off x="1558" y="160"/>
              <a:ext cx="1126" cy="27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71"/>
                <a:gd name="T1" fmla="*/ 0 h 21600"/>
                <a:gd name="T2" fmla="*/ 17771 w 17771"/>
                <a:gd name="T3" fmla="*/ 9324 h 21600"/>
                <a:gd name="T4" fmla="*/ 0 w 177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71" h="21600" fill="none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</a:path>
                <a:path w="17771" h="21600" stroke="0" extrusionOk="0">
                  <a:moveTo>
                    <a:pt x="0" y="-1"/>
                  </a:moveTo>
                  <a:cubicBezTo>
                    <a:pt x="7095" y="-1"/>
                    <a:pt x="13738" y="3485"/>
                    <a:pt x="17771" y="93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39750" y="1555750"/>
            <a:ext cx="830262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7538" y="288925"/>
            <a:ext cx="7772400" cy="1143000"/>
          </a:xfrm>
        </p:spPr>
        <p:txBody>
          <a:bodyPr/>
          <a:lstStyle/>
          <a:p>
            <a:r>
              <a:rPr lang="en-US"/>
              <a:t>Other Related Problems:</a:t>
            </a:r>
            <a:br>
              <a:rPr lang="en-US"/>
            </a:br>
            <a:r>
              <a:rPr lang="en-US"/>
              <a:t>Cost, Rate and Flexibility: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8675" y="1711325"/>
            <a:ext cx="7772400" cy="4384675"/>
          </a:xfrm>
        </p:spPr>
        <p:txBody>
          <a:bodyPr/>
          <a:lstStyle/>
          <a:p>
            <a:r>
              <a:rPr lang="en-US" sz="2800"/>
              <a:t>100% inspection with high scrap rates</a:t>
            </a:r>
          </a:p>
          <a:p>
            <a:pPr lvl="1"/>
            <a:r>
              <a:rPr lang="en-US" sz="2400"/>
              <a:t>low throughput</a:t>
            </a:r>
          </a:p>
          <a:p>
            <a:pPr lvl="1"/>
            <a:r>
              <a:rPr lang="en-US" sz="2400"/>
              <a:t>high costs</a:t>
            </a:r>
          </a:p>
          <a:p>
            <a:r>
              <a:rPr lang="en-US" sz="2800"/>
              <a:t>100% Inspection with frequent rework </a:t>
            </a:r>
          </a:p>
          <a:p>
            <a:pPr lvl="1"/>
            <a:r>
              <a:rPr lang="en-US" sz="2400"/>
              <a:t>low throughput</a:t>
            </a:r>
          </a:p>
          <a:p>
            <a:pPr lvl="1"/>
            <a:r>
              <a:rPr lang="en-US" sz="2400"/>
              <a:t>high costs</a:t>
            </a:r>
          </a:p>
          <a:p>
            <a:r>
              <a:rPr lang="en-US" sz="2800"/>
              <a:t>High Variability at changeover</a:t>
            </a:r>
          </a:p>
          <a:p>
            <a:pPr lvl="1"/>
            <a:r>
              <a:rPr lang="en-US" sz="2400"/>
              <a:t>Reluctance to changeover </a:t>
            </a:r>
          </a:p>
          <a:p>
            <a:pPr lvl="1"/>
            <a:r>
              <a:rPr lang="en-US" sz="2400"/>
              <a:t>low flexibility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018E5-934E-2743-90C1-12592B0C37F4}" type="slidenum">
              <a:rPr lang="en-US" smtClean="0"/>
              <a:pPr/>
              <a:t>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41726-F39F-6B4C-BF89-60EE4E29B93E}" type="slidenum">
              <a:rPr lang="en-US"/>
              <a:pPr/>
              <a:t>90</a:t>
            </a:fld>
            <a:endParaRPr lang="en-US" sz="140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Quality Loss</a:t>
            </a:r>
          </a:p>
        </p:txBody>
      </p:sp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1858963" y="1676400"/>
          <a:ext cx="5729287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2" name="Equation" r:id="rId3" imgW="1930400" imgH="800100" progId="Equation.DSMT36">
                  <p:embed/>
                </p:oleObj>
              </mc:Choice>
              <mc:Fallback>
                <p:oleObj name="Equation" r:id="rId3" imgW="1930400" imgH="8001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1676400"/>
                        <a:ext cx="5729287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6" name="Line 4"/>
          <p:cNvSpPr>
            <a:spLocks noChangeShapeType="1"/>
          </p:cNvSpPr>
          <p:nvPr/>
        </p:nvSpPr>
        <p:spPr bwMode="auto">
          <a:xfrm flipV="1">
            <a:off x="2420938" y="4014788"/>
            <a:ext cx="269875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1065213" y="5148263"/>
            <a:ext cx="221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elvetica" charset="0"/>
              </a:rPr>
              <a:t>Penalizes Variation</a:t>
            </a:r>
            <a:endParaRPr lang="en-US">
              <a:latin typeface="Times New Roman" charset="0"/>
            </a:endParaRPr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 flipH="1" flipV="1">
            <a:off x="4249738" y="3978275"/>
            <a:ext cx="474662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3960813" y="5232400"/>
            <a:ext cx="2490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elvetica" charset="0"/>
              </a:rPr>
              <a:t>Penalizes Deviation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2.810 Manufacturing Processes and Systems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BD991-4F27-8B4F-9F49-5147F8AB3065}" type="slidenum">
              <a:rPr lang="en-US"/>
              <a:pPr/>
              <a:t>91</a:t>
            </a:fld>
            <a:endParaRPr lang="en-US" sz="140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10/30/13</a:t>
            </a:r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Capability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The reality  (the process statistics)</a:t>
            </a:r>
          </a:p>
          <a:p>
            <a:r>
              <a:rPr lang="en-US"/>
              <a:t>The requirements (the design specs)</a:t>
            </a:r>
          </a:p>
          <a:p>
            <a:r>
              <a:rPr lang="en-US"/>
              <a:t>Cp - a measure of variance vs. tolerance</a:t>
            </a:r>
          </a:p>
          <a:p>
            <a:r>
              <a:rPr lang="en-US"/>
              <a:t>Cpk a measure of variance from target</a:t>
            </a:r>
          </a:p>
          <a:p>
            <a:r>
              <a:rPr lang="en-US"/>
              <a:t>Expected Loss- An overall measure of goodness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5766" y="1183316"/>
            <a:ext cx="7897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Identify and Reduce Causal Disturbances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Good Housekeeping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i="1" dirty="0" smtClean="0"/>
              <a:t>Standard Operations (SOP</a:t>
            </a:r>
            <a:r>
              <a:rPr lang="ja-JP" altLang="en-US" sz="2200" i="1" dirty="0" smtClean="0">
                <a:latin typeface="Arial"/>
              </a:rPr>
              <a:t>’</a:t>
            </a:r>
            <a:r>
              <a:rPr lang="en-US" sz="2200" i="1" dirty="0" smtClean="0"/>
              <a:t>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i="1" dirty="0"/>
              <a:t>Feedback Control of Machines </a:t>
            </a:r>
            <a:endParaRPr lang="en-US" sz="2200" i="1" dirty="0" smtClean="0"/>
          </a:p>
          <a:p>
            <a:pPr lvl="2">
              <a:lnSpc>
                <a:spcPct val="90000"/>
              </a:lnSpc>
              <a:defRPr/>
            </a:pPr>
            <a:r>
              <a:rPr lang="en-US" sz="1800" b="1" i="1" dirty="0" smtClean="0"/>
              <a:t>Eliminate Equipment Variations</a:t>
            </a:r>
            <a:endParaRPr lang="en-US" sz="18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Statistical </a:t>
            </a:r>
            <a:r>
              <a:rPr lang="en-US" sz="2200" dirty="0" smtClean="0"/>
              <a:t>Analysis and Identification of Sources (SPC</a:t>
            </a:r>
            <a:r>
              <a:rPr lang="en-US" sz="2200" dirty="0" smtClean="0"/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b="1" i="1" dirty="0" smtClean="0"/>
              <a:t>Eliminate Assignable Causes</a:t>
            </a:r>
            <a:endParaRPr lang="en-US" sz="1800" b="1" i="1" dirty="0" smtClean="0"/>
          </a:p>
          <a:p>
            <a:pPr lvl="2">
              <a:lnSpc>
                <a:spcPct val="90000"/>
              </a:lnSpc>
              <a:defRPr/>
            </a:pPr>
            <a:endParaRPr lang="en-US" sz="1800" b="1" i="1" dirty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68338" y="104775"/>
            <a:ext cx="7772400" cy="858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Control Hierarchy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14429F9-6671-E548-B9E2-5EAC43B8BBD1}" type="datetime1">
              <a:rPr lang="en-US"/>
              <a:pPr>
                <a:defRPr/>
              </a:pPr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Lecture</a:t>
            </a:r>
            <a:r>
              <a:rPr lang="nl-NL" dirty="0"/>
              <a:t> 2  2.168 </a:t>
            </a:r>
            <a:r>
              <a:rPr lang="nl-NL" dirty="0" err="1"/>
              <a:t>Fall</a:t>
            </a:r>
            <a:r>
              <a:rPr lang="nl-NL" dirty="0"/>
              <a:t> 2012 © </a:t>
            </a:r>
            <a:r>
              <a:rPr lang="nl-NL" dirty="0" err="1"/>
              <a:t>D.E.Hardt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E0C8D-E393-9246-8445-F5AB3509A2A9}" type="slidenum">
              <a:rPr lang="en-US"/>
              <a:pPr>
                <a:defRPr/>
              </a:pPr>
              <a:t>92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845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5766" y="1183316"/>
            <a:ext cx="7897813" cy="13780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NEXT</a:t>
            </a:r>
            <a:r>
              <a:rPr lang="en-US" sz="2800" dirty="0" smtClean="0">
                <a:cs typeface="+mn-cs"/>
              </a:rPr>
              <a:t>: Reduce </a:t>
            </a:r>
            <a:r>
              <a:rPr lang="en-US" sz="2800" i="1" u="sng" dirty="0" smtClean="0">
                <a:cs typeface="+mn-cs"/>
              </a:rPr>
              <a:t>Sensitivity</a:t>
            </a:r>
            <a:r>
              <a:rPr lang="en-US" sz="2800" dirty="0" smtClean="0">
                <a:cs typeface="+mn-cs"/>
              </a:rPr>
              <a:t> to Disturbance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2200" dirty="0" smtClean="0"/>
              <a:t>Measure Sensitivities via Designed Experiments (DOE)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2200" dirty="0" smtClean="0"/>
              <a:t>Adjust </a:t>
            </a:r>
            <a:r>
              <a:rPr lang="ja-JP" altLang="en-US" sz="2200" dirty="0" smtClean="0">
                <a:latin typeface="Arial"/>
              </a:rPr>
              <a:t>“</a:t>
            </a:r>
            <a:r>
              <a:rPr lang="en-US" sz="2200" dirty="0" smtClean="0"/>
              <a:t>free</a:t>
            </a:r>
            <a:r>
              <a:rPr lang="ja-JP" altLang="en-US" sz="2200" dirty="0" smtClean="0">
                <a:latin typeface="Arial"/>
              </a:rPr>
              <a:t>”</a:t>
            </a:r>
            <a:r>
              <a:rPr lang="en-US" sz="2200" dirty="0" smtClean="0"/>
              <a:t> parameters to </a:t>
            </a:r>
            <a:r>
              <a:rPr lang="en-US" sz="2200" dirty="0" smtClean="0"/>
              <a:t>minimize variations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5000"/>
              </a:spcBef>
              <a:buNone/>
              <a:defRPr/>
            </a:pPr>
            <a:endParaRPr lang="en-US" sz="2200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68338" y="104775"/>
            <a:ext cx="7772400" cy="858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Control Hierarchy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14429F9-6671-E548-B9E2-5EAC43B8BBD1}" type="datetime1">
              <a:rPr lang="en-US"/>
              <a:pPr>
                <a:defRPr/>
              </a:pPr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Lecture 2  2.168 Fall 2012 © D.E.Hardt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E0C8D-E393-9246-8445-F5AB3509A2A9}" type="slidenum">
              <a:rPr lang="en-US"/>
              <a:pPr>
                <a:defRPr/>
              </a:pPr>
              <a:t>93</a:t>
            </a:fld>
            <a:endParaRPr lang="en-US" sz="140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4988" y="2384687"/>
            <a:ext cx="5176838" cy="3292475"/>
            <a:chOff x="1212" y="517"/>
            <a:chExt cx="4296" cy="2074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212" y="517"/>
              <a:ext cx="4296" cy="2074"/>
              <a:chOff x="1052" y="1542"/>
              <a:chExt cx="3635" cy="2074"/>
            </a:xfrm>
          </p:grpSpPr>
          <p:graphicFrame>
            <p:nvGraphicFramePr>
              <p:cNvPr id="17" name="Object 10"/>
              <p:cNvGraphicFramePr>
                <a:graphicFrameLocks noChangeAspect="1"/>
              </p:cNvGraphicFramePr>
              <p:nvPr/>
            </p:nvGraphicFramePr>
            <p:xfrm>
              <a:off x="1052" y="1542"/>
              <a:ext cx="3635" cy="2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751" name="Worksheet" r:id="rId3" imgW="4318000" imgH="2463800" progId="Excel.Sheet.8">
                      <p:embed/>
                    </p:oleObj>
                  </mc:Choice>
                  <mc:Fallback>
                    <p:oleObj name="Worksheet" r:id="rId3" imgW="4318000" imgH="246380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2" y="1542"/>
                            <a:ext cx="3635" cy="2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2925" y="181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923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432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909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915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406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896" y="222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102297" y="2386422"/>
            <a:ext cx="2458735" cy="3292475"/>
            <a:chOff x="1212" y="517"/>
            <a:chExt cx="4296" cy="2074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1212" y="517"/>
              <a:ext cx="4296" cy="2074"/>
              <a:chOff x="1052" y="1542"/>
              <a:chExt cx="3635" cy="2074"/>
            </a:xfrm>
          </p:grpSpPr>
          <p:graphicFrame>
            <p:nvGraphicFramePr>
              <p:cNvPr id="30" name="Object 10"/>
              <p:cNvGraphicFramePr>
                <a:graphicFrameLocks noChangeAspect="1"/>
              </p:cNvGraphicFramePr>
              <p:nvPr/>
            </p:nvGraphicFramePr>
            <p:xfrm>
              <a:off x="1052" y="1542"/>
              <a:ext cx="3635" cy="2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752" name="Worksheet" r:id="rId5" imgW="4318000" imgH="2463800" progId="Excel.Sheet.8">
                      <p:embed/>
                    </p:oleObj>
                  </mc:Choice>
                  <mc:Fallback>
                    <p:oleObj name="Worksheet" r:id="rId5" imgW="4318000" imgH="246380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2" y="1542"/>
                            <a:ext cx="3635" cy="2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2925" y="181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2923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432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1909" y="22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3915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4406" y="221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4896" y="2229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" name="Right Arrow 4"/>
          <p:cNvSpPr/>
          <p:nvPr/>
        </p:nvSpPr>
        <p:spPr bwMode="auto">
          <a:xfrm>
            <a:off x="4832315" y="3497607"/>
            <a:ext cx="1431399" cy="3766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ymbo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1101" y="1194078"/>
            <a:ext cx="7897813" cy="41148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en-US" sz="2400" dirty="0" smtClean="0"/>
              <a:t>Simple Example:  Die Widt</a:t>
            </a:r>
            <a:r>
              <a:rPr lang="en-US" sz="2400" dirty="0" smtClean="0"/>
              <a:t>h for Air Bending (An adjustable equipment property):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5000"/>
              </a:spcBef>
              <a:buNone/>
              <a:defRPr/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spcBef>
                <a:spcPct val="5000"/>
              </a:spcBef>
              <a:buNone/>
              <a:defRPr/>
            </a:pPr>
            <a:endParaRPr lang="en-US" sz="2400" dirty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9059" y="104775"/>
            <a:ext cx="8588391" cy="8588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Example: Bending Sensitivity to Yield Stress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14429F9-6671-E548-B9E2-5EAC43B8BBD1}" type="datetime1">
              <a:rPr lang="en-US"/>
              <a:pPr>
                <a:defRPr/>
              </a:pPr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Lecture 2  2.168 Fall 2012 © D.E.Hardt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E0C8D-E393-9246-8445-F5AB3509A2A9}" type="slidenum">
              <a:rPr lang="en-US"/>
              <a:pPr>
                <a:defRPr/>
              </a:pPr>
              <a:t>94</a:t>
            </a:fld>
            <a:endParaRPr lang="en-US" sz="140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3" b="47147"/>
          <a:stretch/>
        </p:blipFill>
        <p:spPr bwMode="auto">
          <a:xfrm>
            <a:off x="1356185" y="2182911"/>
            <a:ext cx="2485991" cy="17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3" b="47147"/>
          <a:stretch/>
        </p:blipFill>
        <p:spPr bwMode="auto">
          <a:xfrm>
            <a:off x="5576770" y="2173882"/>
            <a:ext cx="869905" cy="17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996" y="3937764"/>
            <a:ext cx="4572000" cy="15840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1" hangingPunct="1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dirty="0">
                <a:latin typeface="+mj-lt"/>
              </a:rPr>
              <a:t>Wide Die:  </a:t>
            </a:r>
            <a:endParaRPr lang="en-US" dirty="0" smtClean="0">
              <a:latin typeface="+mj-lt"/>
            </a:endParaRPr>
          </a:p>
          <a:p>
            <a:pPr marL="1257300" lvl="2" indent="-342900" eaLnBrk="1" hangingPunct="1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+mj-lt"/>
              </a:rPr>
              <a:t>Low </a:t>
            </a:r>
            <a:r>
              <a:rPr lang="en-US" sz="2000" dirty="0">
                <a:latin typeface="+mj-lt"/>
              </a:rPr>
              <a:t>force, </a:t>
            </a:r>
            <a:endParaRPr lang="en-US" sz="2000" dirty="0" smtClean="0">
              <a:latin typeface="+mj-lt"/>
            </a:endParaRPr>
          </a:p>
          <a:p>
            <a:pPr marL="1257300" lvl="2" indent="-342900" eaLnBrk="1" hangingPunct="1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+mj-lt"/>
              </a:rPr>
              <a:t>high </a:t>
            </a:r>
            <a:r>
              <a:rPr lang="en-US" sz="2000" dirty="0">
                <a:latin typeface="+mj-lt"/>
              </a:rPr>
              <a:t>spring back</a:t>
            </a:r>
            <a:r>
              <a:rPr lang="en-US" sz="2000" u="sng" dirty="0">
                <a:latin typeface="+mj-lt"/>
              </a:rPr>
              <a:t>, </a:t>
            </a:r>
            <a:endParaRPr lang="en-US" sz="2000" u="sng" dirty="0" smtClean="0">
              <a:latin typeface="+mj-lt"/>
            </a:endParaRPr>
          </a:p>
          <a:p>
            <a:pPr marL="1257300" lvl="2" indent="-342900" eaLnBrk="1" hangingPunct="1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u="sng" dirty="0" smtClean="0">
                <a:latin typeface="+mj-lt"/>
              </a:rPr>
              <a:t>high </a:t>
            </a:r>
            <a:r>
              <a:rPr lang="en-US" sz="2000" u="sng" dirty="0">
                <a:latin typeface="+mj-lt"/>
              </a:rPr>
              <a:t>sensitivity to variations in yield </a:t>
            </a:r>
            <a:r>
              <a:rPr lang="en-US" sz="2000" u="sng" dirty="0" smtClean="0">
                <a:latin typeface="+mj-lt"/>
              </a:rPr>
              <a:t>stress</a:t>
            </a:r>
            <a:endParaRPr lang="en-US" sz="2000" u="sng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7334" y="3891199"/>
            <a:ext cx="4572000" cy="19359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dirty="0" smtClean="0">
                <a:latin typeface="+mj-lt"/>
              </a:rPr>
              <a:t>Narrow </a:t>
            </a:r>
            <a:r>
              <a:rPr lang="en-US" dirty="0">
                <a:latin typeface="+mj-lt"/>
              </a:rPr>
              <a:t>Die:  </a:t>
            </a:r>
            <a:endParaRPr lang="en-US" dirty="0" smtClean="0">
              <a:latin typeface="+mj-lt"/>
            </a:endParaRPr>
          </a:p>
          <a:p>
            <a:pPr marL="1257300" lvl="2" indent="-342900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+mj-lt"/>
              </a:rPr>
              <a:t>High </a:t>
            </a:r>
            <a:r>
              <a:rPr lang="en-US" sz="2000" dirty="0">
                <a:latin typeface="+mj-lt"/>
              </a:rPr>
              <a:t>force, </a:t>
            </a:r>
            <a:endParaRPr lang="en-US" sz="2000" dirty="0" smtClean="0">
              <a:latin typeface="+mj-lt"/>
            </a:endParaRPr>
          </a:p>
          <a:p>
            <a:pPr marL="1257300" lvl="2" indent="-342900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+mj-lt"/>
              </a:rPr>
              <a:t>Higher </a:t>
            </a:r>
            <a:r>
              <a:rPr lang="en-US" sz="2000" dirty="0">
                <a:latin typeface="+mj-lt"/>
              </a:rPr>
              <a:t>material stress,  </a:t>
            </a:r>
            <a:endParaRPr lang="en-US" sz="2000" dirty="0" smtClean="0">
              <a:latin typeface="+mj-lt"/>
            </a:endParaRPr>
          </a:p>
          <a:p>
            <a:pPr marL="1257300" lvl="2" indent="-342900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dirty="0">
                <a:latin typeface="+mj-lt"/>
              </a:rPr>
              <a:t>L</a:t>
            </a:r>
            <a:r>
              <a:rPr lang="en-US" sz="2000" dirty="0" smtClean="0">
                <a:latin typeface="+mj-lt"/>
              </a:rPr>
              <a:t>ower </a:t>
            </a:r>
            <a:r>
              <a:rPr lang="en-US" sz="2000" dirty="0">
                <a:latin typeface="+mj-lt"/>
              </a:rPr>
              <a:t>spring back</a:t>
            </a:r>
            <a:r>
              <a:rPr lang="en-US" sz="2000" u="sng" dirty="0">
                <a:latin typeface="+mj-lt"/>
              </a:rPr>
              <a:t>, </a:t>
            </a:r>
            <a:endParaRPr lang="en-US" sz="2000" u="sng" dirty="0" smtClean="0">
              <a:latin typeface="+mj-lt"/>
            </a:endParaRPr>
          </a:p>
          <a:p>
            <a:pPr marL="1257300" lvl="2" indent="-342900">
              <a:lnSpc>
                <a:spcPct val="90000"/>
              </a:lnSpc>
              <a:spcBef>
                <a:spcPct val="5000"/>
              </a:spcBef>
              <a:buFont typeface="Arial"/>
              <a:buChar char="•"/>
              <a:defRPr/>
            </a:pPr>
            <a:r>
              <a:rPr lang="en-US" sz="2000" u="sng" dirty="0" smtClean="0">
                <a:latin typeface="+mj-lt"/>
              </a:rPr>
              <a:t>Lower </a:t>
            </a:r>
            <a:r>
              <a:rPr lang="en-US" sz="2000" u="sng" dirty="0">
                <a:latin typeface="+mj-lt"/>
              </a:rPr>
              <a:t>sensitivity to variations in yield stress</a:t>
            </a:r>
            <a:r>
              <a:rPr lang="en-US" u="sng" dirty="0">
                <a:latin typeface="+mj-lt"/>
              </a:rPr>
              <a:t>, 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3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63"/>
            <a:ext cx="8153471" cy="587375"/>
          </a:xfrm>
        </p:spPr>
        <p:txBody>
          <a:bodyPr>
            <a:noAutofit/>
          </a:bodyPr>
          <a:lstStyle/>
          <a:p>
            <a:r>
              <a:rPr lang="en-US" sz="3600" dirty="0"/>
              <a:t>Final </a:t>
            </a:r>
            <a:r>
              <a:rPr lang="en-US" sz="3600" dirty="0" smtClean="0"/>
              <a:t>Step </a:t>
            </a:r>
            <a:r>
              <a:rPr lang="en-US" sz="3600" dirty="0" smtClean="0"/>
              <a:t>:</a:t>
            </a:r>
            <a:r>
              <a:rPr lang="ja-JP" altLang="en-US" sz="3600" dirty="0" smtClean="0"/>
              <a:t>“</a:t>
            </a:r>
            <a:r>
              <a:rPr lang="en-US" sz="3600" dirty="0"/>
              <a:t>Output Control</a:t>
            </a:r>
            <a:r>
              <a:rPr lang="ja-JP" altLang="en-US" sz="3600" dirty="0"/>
              <a:t>”</a:t>
            </a:r>
            <a:endParaRPr lang="en-US" sz="36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709863" y="1771363"/>
            <a:ext cx="1752600" cy="917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274320" bIns="27432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Equipment</a:t>
            </a:r>
            <a:endParaRPr lang="en-US" baseline="-250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76863" y="1771363"/>
            <a:ext cx="1524000" cy="917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274320" bIns="27432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Material</a:t>
            </a:r>
            <a:endParaRPr lang="en-US" i="1" baseline="-2500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462463" y="2258725"/>
            <a:ext cx="914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66654"/>
              </p:ext>
            </p:extLst>
          </p:nvPr>
        </p:nvGraphicFramePr>
        <p:xfrm>
          <a:off x="4679950" y="1833275"/>
          <a:ext cx="4635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0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1833275"/>
                        <a:ext cx="4635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6900863" y="2258725"/>
            <a:ext cx="914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154863" y="1682463"/>
            <a:ext cx="1771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Geometry &amp;</a:t>
            </a:r>
          </a:p>
          <a:p>
            <a:pPr algn="ctr"/>
            <a:r>
              <a:rPr lang="en-US">
                <a:latin typeface="Arial" charset="0"/>
              </a:rPr>
              <a:t>Properties</a:t>
            </a:r>
            <a:endParaRPr lang="en-US" sz="2000">
              <a:latin typeface="Arial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435225" y="2236500"/>
            <a:ext cx="269875" cy="79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45203" y="2952979"/>
            <a:ext cx="2698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9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19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critical dimensions</a:t>
            </a:r>
            <a:r>
              <a:rPr lang="ja-JP" altLang="en-US" sz="19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endParaRPr lang="en-US" sz="1400" dirty="0">
              <a:latin typeface="Arial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165975" y="2261900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1352550" y="3317588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1352550" y="2377788"/>
            <a:ext cx="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1177925" y="2030125"/>
            <a:ext cx="366713" cy="366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809750" y="1771363"/>
            <a:ext cx="631825" cy="917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274320" bIns="27432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  <a:endParaRPr lang="en-US" baseline="-25000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1550988" y="2228563"/>
            <a:ext cx="269875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714375" y="2228563"/>
            <a:ext cx="455613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20663" y="1665000"/>
            <a:ext cx="1260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Desired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Output</a:t>
            </a:r>
            <a:endParaRPr lang="en-US" b="1" i="1" baseline="-50000" dirty="0">
              <a:latin typeface="+mj-lt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81038" y="3533488"/>
            <a:ext cx="71961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Examples</a:t>
            </a:r>
            <a:r>
              <a:rPr lang="en-US" dirty="0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  Web Thickness in Milling	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  Sheet Thickness in Rolling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  Sheet Angle in Bending	</a:t>
            </a:r>
            <a:r>
              <a:rPr lang="en-US" sz="2000" dirty="0">
                <a:latin typeface="Arial" charset="0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4831-3F22-2049-BA5C-3C57F0F689F9}" type="datetime1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Manufacturing Process Control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066D-EB98-924C-8EA5-056D2A53DC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25"/>
            <a:ext cx="8991600" cy="587375"/>
          </a:xfrm>
        </p:spPr>
        <p:txBody>
          <a:bodyPr>
            <a:normAutofit fontScale="90000"/>
          </a:bodyPr>
          <a:lstStyle/>
          <a:p>
            <a:r>
              <a:rPr lang="en-US"/>
              <a:t>Implementing Product Feedback Control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671638"/>
            <a:ext cx="7772400" cy="4384675"/>
          </a:xfrm>
        </p:spPr>
        <p:txBody>
          <a:bodyPr/>
          <a:lstStyle/>
          <a:p>
            <a:r>
              <a:rPr lang="en-US"/>
              <a:t>Continuous In-Process Measurements</a:t>
            </a:r>
          </a:p>
          <a:p>
            <a:pPr lvl="1"/>
            <a:r>
              <a:rPr lang="en-US"/>
              <a:t>Regulate Process States In-Process</a:t>
            </a:r>
          </a:p>
          <a:p>
            <a:r>
              <a:rPr lang="en-US"/>
              <a:t>Sampling and Monitoring (SPC)</a:t>
            </a:r>
          </a:p>
          <a:p>
            <a:pPr lvl="1"/>
            <a:r>
              <a:rPr lang="en-US"/>
              <a:t>Measure After-Process and Diagnose</a:t>
            </a:r>
          </a:p>
          <a:p>
            <a:r>
              <a:rPr lang="en-US" b="1"/>
              <a:t>Part to Part Sampling and Control</a:t>
            </a:r>
          </a:p>
          <a:p>
            <a:pPr lvl="1"/>
            <a:r>
              <a:rPr lang="en-US"/>
              <a:t>Cycle to Cycle Control: Measure After each Cycle and Improve Process Capability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0C9-F034-3C42-AEE9-42D814F912A3}" type="datetime1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Manufacturing Process Control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066D-EB98-924C-8EA5-056D2A53DC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002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8839200" cy="587375"/>
          </a:xfrm>
        </p:spPr>
        <p:txBody>
          <a:bodyPr>
            <a:normAutofit fontScale="90000"/>
          </a:bodyPr>
          <a:lstStyle/>
          <a:p>
            <a:r>
              <a:rPr lang="en-US"/>
              <a:t>Conclusions:  Single Variable Case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04" y="969749"/>
            <a:ext cx="7772400" cy="3139960"/>
          </a:xfrm>
        </p:spPr>
        <p:txBody>
          <a:bodyPr/>
          <a:lstStyle/>
          <a:p>
            <a:r>
              <a:rPr lang="en-US" dirty="0"/>
              <a:t>Cycle to Cycle Control</a:t>
            </a:r>
          </a:p>
          <a:p>
            <a:pPr lvl="1"/>
            <a:r>
              <a:rPr lang="en-US" dirty="0"/>
              <a:t>Obeys Root Locus Prediction wrt Dynamics</a:t>
            </a:r>
          </a:p>
          <a:p>
            <a:pPr lvl="1"/>
            <a:r>
              <a:rPr lang="en-US" dirty="0"/>
              <a:t>Amplifies White Noise Disturbance Attenuates Colored Noise Disturbance</a:t>
            </a:r>
          </a:p>
          <a:p>
            <a:pPr lvl="1"/>
            <a:r>
              <a:rPr lang="en-US" dirty="0"/>
              <a:t>Can Reduce Mean Error (Zero if I-control)</a:t>
            </a:r>
          </a:p>
          <a:p>
            <a:pPr lvl="1"/>
            <a:r>
              <a:rPr lang="en-US" dirty="0"/>
              <a:t>Can Reduce </a:t>
            </a:r>
            <a:r>
              <a:rPr lang="ja-JP" altLang="en-US" dirty="0"/>
              <a:t>“</a:t>
            </a:r>
            <a:r>
              <a:rPr lang="en-US" dirty="0"/>
              <a:t>Open Loop</a:t>
            </a:r>
            <a:r>
              <a:rPr lang="ja-JP" altLang="en-US" dirty="0"/>
              <a:t>”</a:t>
            </a:r>
            <a:r>
              <a:rPr lang="en-US" dirty="0"/>
              <a:t> Expected Loss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39E-8253-AE4B-8CB2-E767084D66DA}" type="datetime1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Manufacturing Process Control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066D-EB98-924C-8EA5-056D2A53DCE4}" type="slidenum">
              <a:rPr lang="en-US" smtClean="0"/>
              <a:t>97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690961" y="3944247"/>
            <a:ext cx="1188" cy="172804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289533" y="5542832"/>
            <a:ext cx="1188" cy="10688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897607" y="5542832"/>
            <a:ext cx="2375" cy="10688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483115" y="5249482"/>
            <a:ext cx="1187" cy="40024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081700" y="5554709"/>
            <a:ext cx="2375" cy="10807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472439" y="5554709"/>
            <a:ext cx="2375" cy="10807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885730" y="4226909"/>
            <a:ext cx="1611650" cy="1402622"/>
            <a:chOff x="2255" y="2278"/>
            <a:chExt cx="1574" cy="1380"/>
          </a:xfrm>
        </p:grpSpPr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255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275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295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315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335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355" y="3657"/>
              <a:ext cx="2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 flipV="1">
              <a:off x="2376" y="3646"/>
              <a:ext cx="15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391" y="3646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411" y="3646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2431" y="3646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 flipV="1">
              <a:off x="2451" y="3636"/>
              <a:ext cx="20" cy="1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 flipV="1">
              <a:off x="2471" y="3625"/>
              <a:ext cx="20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2491" y="3625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2511" y="3614"/>
              <a:ext cx="20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 flipV="1">
              <a:off x="2531" y="3593"/>
              <a:ext cx="20" cy="2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 flipV="1">
              <a:off x="2551" y="3582"/>
              <a:ext cx="20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 flipV="1">
              <a:off x="2571" y="3561"/>
              <a:ext cx="20" cy="2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 flipV="1">
              <a:off x="2591" y="3529"/>
              <a:ext cx="20" cy="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 flipV="1">
              <a:off x="2611" y="3507"/>
              <a:ext cx="20" cy="2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 flipV="1">
              <a:off x="2631" y="3465"/>
              <a:ext cx="15" cy="4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4"/>
            <p:cNvSpPr>
              <a:spLocks noChangeShapeType="1"/>
            </p:cNvSpPr>
            <p:nvPr/>
          </p:nvSpPr>
          <p:spPr bwMode="auto">
            <a:xfrm flipV="1">
              <a:off x="2646" y="3433"/>
              <a:ext cx="20" cy="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35"/>
            <p:cNvSpPr>
              <a:spLocks noChangeShapeType="1"/>
            </p:cNvSpPr>
            <p:nvPr/>
          </p:nvSpPr>
          <p:spPr bwMode="auto">
            <a:xfrm flipV="1">
              <a:off x="2666" y="3379"/>
              <a:ext cx="20" cy="5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36"/>
            <p:cNvSpPr>
              <a:spLocks noChangeShapeType="1"/>
            </p:cNvSpPr>
            <p:nvPr/>
          </p:nvSpPr>
          <p:spPr bwMode="auto">
            <a:xfrm flipV="1">
              <a:off x="2686" y="3326"/>
              <a:ext cx="20" cy="5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37"/>
            <p:cNvSpPr>
              <a:spLocks noChangeShapeType="1"/>
            </p:cNvSpPr>
            <p:nvPr/>
          </p:nvSpPr>
          <p:spPr bwMode="auto">
            <a:xfrm flipV="1">
              <a:off x="2706" y="3272"/>
              <a:ext cx="20" cy="5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38"/>
            <p:cNvSpPr>
              <a:spLocks noChangeShapeType="1"/>
            </p:cNvSpPr>
            <p:nvPr/>
          </p:nvSpPr>
          <p:spPr bwMode="auto">
            <a:xfrm flipV="1">
              <a:off x="2726" y="3208"/>
              <a:ext cx="20" cy="6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V="1">
              <a:off x="2746" y="3133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V="1">
              <a:off x="2766" y="3058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V="1">
              <a:off x="2786" y="2984"/>
              <a:ext cx="21" cy="7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V="1">
              <a:off x="2807" y="2898"/>
              <a:ext cx="20" cy="8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V="1">
              <a:off x="2827" y="2813"/>
              <a:ext cx="20" cy="8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V="1">
              <a:off x="2847" y="2738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V="1">
              <a:off x="2867" y="2652"/>
              <a:ext cx="20" cy="8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V="1">
              <a:off x="2887" y="2577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V="1">
              <a:off x="2907" y="2503"/>
              <a:ext cx="15" cy="7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V="1">
              <a:off x="2922" y="2438"/>
              <a:ext cx="20" cy="6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V="1">
              <a:off x="2942" y="2374"/>
              <a:ext cx="20" cy="6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50"/>
            <p:cNvSpPr>
              <a:spLocks noChangeShapeType="1"/>
            </p:cNvSpPr>
            <p:nvPr/>
          </p:nvSpPr>
          <p:spPr bwMode="auto">
            <a:xfrm flipV="1">
              <a:off x="2962" y="2331"/>
              <a:ext cx="20" cy="4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51"/>
            <p:cNvSpPr>
              <a:spLocks noChangeShapeType="1"/>
            </p:cNvSpPr>
            <p:nvPr/>
          </p:nvSpPr>
          <p:spPr bwMode="auto">
            <a:xfrm flipV="1">
              <a:off x="2982" y="2299"/>
              <a:ext cx="20" cy="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 flipV="1">
              <a:off x="3002" y="2278"/>
              <a:ext cx="20" cy="2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022" y="2278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3042" y="2278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3062" y="2278"/>
              <a:ext cx="20" cy="2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3082" y="2299"/>
              <a:ext cx="20" cy="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3102" y="2331"/>
              <a:ext cx="20" cy="4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3122" y="2374"/>
              <a:ext cx="20" cy="6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3142" y="2438"/>
              <a:ext cx="20" cy="6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3162" y="2503"/>
              <a:ext cx="15" cy="7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3177" y="2577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62"/>
            <p:cNvSpPr>
              <a:spLocks noChangeShapeType="1"/>
            </p:cNvSpPr>
            <p:nvPr/>
          </p:nvSpPr>
          <p:spPr bwMode="auto">
            <a:xfrm>
              <a:off x="3197" y="2652"/>
              <a:ext cx="20" cy="8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63"/>
            <p:cNvSpPr>
              <a:spLocks noChangeShapeType="1"/>
            </p:cNvSpPr>
            <p:nvPr/>
          </p:nvSpPr>
          <p:spPr bwMode="auto">
            <a:xfrm>
              <a:off x="3217" y="2738"/>
              <a:ext cx="21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64"/>
            <p:cNvSpPr>
              <a:spLocks noChangeShapeType="1"/>
            </p:cNvSpPr>
            <p:nvPr/>
          </p:nvSpPr>
          <p:spPr bwMode="auto">
            <a:xfrm>
              <a:off x="3238" y="2813"/>
              <a:ext cx="20" cy="8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65"/>
            <p:cNvSpPr>
              <a:spLocks noChangeShapeType="1"/>
            </p:cNvSpPr>
            <p:nvPr/>
          </p:nvSpPr>
          <p:spPr bwMode="auto">
            <a:xfrm>
              <a:off x="3258" y="2898"/>
              <a:ext cx="20" cy="8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66"/>
            <p:cNvSpPr>
              <a:spLocks noChangeShapeType="1"/>
            </p:cNvSpPr>
            <p:nvPr/>
          </p:nvSpPr>
          <p:spPr bwMode="auto">
            <a:xfrm>
              <a:off x="3278" y="2984"/>
              <a:ext cx="20" cy="7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67"/>
            <p:cNvSpPr>
              <a:spLocks noChangeShapeType="1"/>
            </p:cNvSpPr>
            <p:nvPr/>
          </p:nvSpPr>
          <p:spPr bwMode="auto">
            <a:xfrm>
              <a:off x="3298" y="3058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68"/>
            <p:cNvSpPr>
              <a:spLocks noChangeShapeType="1"/>
            </p:cNvSpPr>
            <p:nvPr/>
          </p:nvSpPr>
          <p:spPr bwMode="auto">
            <a:xfrm>
              <a:off x="3318" y="3133"/>
              <a:ext cx="20" cy="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69"/>
            <p:cNvSpPr>
              <a:spLocks noChangeShapeType="1"/>
            </p:cNvSpPr>
            <p:nvPr/>
          </p:nvSpPr>
          <p:spPr bwMode="auto">
            <a:xfrm>
              <a:off x="3338" y="3208"/>
              <a:ext cx="20" cy="6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70"/>
            <p:cNvSpPr>
              <a:spLocks noChangeShapeType="1"/>
            </p:cNvSpPr>
            <p:nvPr/>
          </p:nvSpPr>
          <p:spPr bwMode="auto">
            <a:xfrm>
              <a:off x="3358" y="3272"/>
              <a:ext cx="20" cy="5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71"/>
            <p:cNvSpPr>
              <a:spLocks noChangeShapeType="1"/>
            </p:cNvSpPr>
            <p:nvPr/>
          </p:nvSpPr>
          <p:spPr bwMode="auto">
            <a:xfrm>
              <a:off x="3378" y="3326"/>
              <a:ext cx="20" cy="5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72"/>
            <p:cNvSpPr>
              <a:spLocks noChangeShapeType="1"/>
            </p:cNvSpPr>
            <p:nvPr/>
          </p:nvSpPr>
          <p:spPr bwMode="auto">
            <a:xfrm>
              <a:off x="3398" y="3379"/>
              <a:ext cx="20" cy="5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73"/>
            <p:cNvSpPr>
              <a:spLocks noChangeShapeType="1"/>
            </p:cNvSpPr>
            <p:nvPr/>
          </p:nvSpPr>
          <p:spPr bwMode="auto">
            <a:xfrm>
              <a:off x="3418" y="3433"/>
              <a:ext cx="20" cy="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74"/>
            <p:cNvSpPr>
              <a:spLocks noChangeShapeType="1"/>
            </p:cNvSpPr>
            <p:nvPr/>
          </p:nvSpPr>
          <p:spPr bwMode="auto">
            <a:xfrm>
              <a:off x="3438" y="3465"/>
              <a:ext cx="15" cy="4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75"/>
            <p:cNvSpPr>
              <a:spLocks noChangeShapeType="1"/>
            </p:cNvSpPr>
            <p:nvPr/>
          </p:nvSpPr>
          <p:spPr bwMode="auto">
            <a:xfrm>
              <a:off x="3453" y="3507"/>
              <a:ext cx="20" cy="2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76"/>
            <p:cNvSpPr>
              <a:spLocks noChangeShapeType="1"/>
            </p:cNvSpPr>
            <p:nvPr/>
          </p:nvSpPr>
          <p:spPr bwMode="auto">
            <a:xfrm>
              <a:off x="3473" y="3529"/>
              <a:ext cx="20" cy="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77"/>
            <p:cNvSpPr>
              <a:spLocks noChangeShapeType="1"/>
            </p:cNvSpPr>
            <p:nvPr/>
          </p:nvSpPr>
          <p:spPr bwMode="auto">
            <a:xfrm>
              <a:off x="3493" y="3561"/>
              <a:ext cx="20" cy="2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78"/>
            <p:cNvSpPr>
              <a:spLocks noChangeShapeType="1"/>
            </p:cNvSpPr>
            <p:nvPr/>
          </p:nvSpPr>
          <p:spPr bwMode="auto">
            <a:xfrm>
              <a:off x="3513" y="3582"/>
              <a:ext cx="20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79"/>
            <p:cNvSpPr>
              <a:spLocks noChangeShapeType="1"/>
            </p:cNvSpPr>
            <p:nvPr/>
          </p:nvSpPr>
          <p:spPr bwMode="auto">
            <a:xfrm>
              <a:off x="3533" y="3593"/>
              <a:ext cx="20" cy="2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80"/>
            <p:cNvSpPr>
              <a:spLocks noChangeShapeType="1"/>
            </p:cNvSpPr>
            <p:nvPr/>
          </p:nvSpPr>
          <p:spPr bwMode="auto">
            <a:xfrm>
              <a:off x="3553" y="3614"/>
              <a:ext cx="20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81"/>
            <p:cNvSpPr>
              <a:spLocks noChangeShapeType="1"/>
            </p:cNvSpPr>
            <p:nvPr/>
          </p:nvSpPr>
          <p:spPr bwMode="auto">
            <a:xfrm>
              <a:off x="3573" y="3625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82"/>
            <p:cNvSpPr>
              <a:spLocks noChangeShapeType="1"/>
            </p:cNvSpPr>
            <p:nvPr/>
          </p:nvSpPr>
          <p:spPr bwMode="auto">
            <a:xfrm>
              <a:off x="3593" y="3625"/>
              <a:ext cx="20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83"/>
            <p:cNvSpPr>
              <a:spLocks noChangeShapeType="1"/>
            </p:cNvSpPr>
            <p:nvPr/>
          </p:nvSpPr>
          <p:spPr bwMode="auto">
            <a:xfrm>
              <a:off x="3613" y="3636"/>
              <a:ext cx="20" cy="1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84"/>
            <p:cNvSpPr>
              <a:spLocks noChangeShapeType="1"/>
            </p:cNvSpPr>
            <p:nvPr/>
          </p:nvSpPr>
          <p:spPr bwMode="auto">
            <a:xfrm>
              <a:off x="3633" y="3646"/>
              <a:ext cx="2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85"/>
            <p:cNvSpPr>
              <a:spLocks noChangeShapeType="1"/>
            </p:cNvSpPr>
            <p:nvPr/>
          </p:nvSpPr>
          <p:spPr bwMode="auto">
            <a:xfrm>
              <a:off x="3654" y="3646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86"/>
            <p:cNvSpPr>
              <a:spLocks noChangeShapeType="1"/>
            </p:cNvSpPr>
            <p:nvPr/>
          </p:nvSpPr>
          <p:spPr bwMode="auto">
            <a:xfrm>
              <a:off x="3674" y="3646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87"/>
            <p:cNvSpPr>
              <a:spLocks noChangeShapeType="1"/>
            </p:cNvSpPr>
            <p:nvPr/>
          </p:nvSpPr>
          <p:spPr bwMode="auto">
            <a:xfrm>
              <a:off x="3694" y="3646"/>
              <a:ext cx="15" cy="1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88"/>
            <p:cNvSpPr>
              <a:spLocks noChangeShapeType="1"/>
            </p:cNvSpPr>
            <p:nvPr/>
          </p:nvSpPr>
          <p:spPr bwMode="auto">
            <a:xfrm>
              <a:off x="3709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89"/>
            <p:cNvSpPr>
              <a:spLocks noChangeShapeType="1"/>
            </p:cNvSpPr>
            <p:nvPr/>
          </p:nvSpPr>
          <p:spPr bwMode="auto">
            <a:xfrm>
              <a:off x="3729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90"/>
            <p:cNvSpPr>
              <a:spLocks noChangeShapeType="1"/>
            </p:cNvSpPr>
            <p:nvPr/>
          </p:nvSpPr>
          <p:spPr bwMode="auto">
            <a:xfrm>
              <a:off x="3749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91"/>
            <p:cNvSpPr>
              <a:spLocks noChangeShapeType="1"/>
            </p:cNvSpPr>
            <p:nvPr/>
          </p:nvSpPr>
          <p:spPr bwMode="auto">
            <a:xfrm>
              <a:off x="3769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92"/>
            <p:cNvSpPr>
              <a:spLocks noChangeShapeType="1"/>
            </p:cNvSpPr>
            <p:nvPr/>
          </p:nvSpPr>
          <p:spPr bwMode="auto">
            <a:xfrm>
              <a:off x="3789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93"/>
            <p:cNvSpPr>
              <a:spLocks noChangeShapeType="1"/>
            </p:cNvSpPr>
            <p:nvPr/>
          </p:nvSpPr>
          <p:spPr bwMode="auto">
            <a:xfrm>
              <a:off x="3809" y="3657"/>
              <a:ext cx="20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2903545" y="4629525"/>
            <a:ext cx="3200734" cy="1030886"/>
            <a:chOff x="2515" y="2556"/>
            <a:chExt cx="3050" cy="1401"/>
          </a:xfrm>
        </p:grpSpPr>
        <p:sp>
          <p:nvSpPr>
            <p:cNvPr id="23" name="Line 95"/>
            <p:cNvSpPr>
              <a:spLocks noChangeShapeType="1"/>
            </p:cNvSpPr>
            <p:nvPr/>
          </p:nvSpPr>
          <p:spPr bwMode="auto">
            <a:xfrm>
              <a:off x="2515" y="3935"/>
              <a:ext cx="305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 flipV="1">
              <a:off x="2515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97"/>
            <p:cNvSpPr>
              <a:spLocks noChangeShapeType="1"/>
            </p:cNvSpPr>
            <p:nvPr/>
          </p:nvSpPr>
          <p:spPr bwMode="auto">
            <a:xfrm flipV="1">
              <a:off x="2889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8"/>
            <p:cNvSpPr>
              <a:spLocks noChangeShapeType="1"/>
            </p:cNvSpPr>
            <p:nvPr/>
          </p:nvSpPr>
          <p:spPr bwMode="auto">
            <a:xfrm flipV="1">
              <a:off x="3273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 flipV="1">
              <a:off x="3647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0"/>
            <p:cNvSpPr>
              <a:spLocks noChangeShapeType="1"/>
            </p:cNvSpPr>
            <p:nvPr/>
          </p:nvSpPr>
          <p:spPr bwMode="auto">
            <a:xfrm flipV="1">
              <a:off x="4021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1"/>
            <p:cNvSpPr>
              <a:spLocks noChangeShapeType="1"/>
            </p:cNvSpPr>
            <p:nvPr/>
          </p:nvSpPr>
          <p:spPr bwMode="auto">
            <a:xfrm flipV="1">
              <a:off x="4395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2"/>
            <p:cNvSpPr>
              <a:spLocks noChangeShapeType="1"/>
            </p:cNvSpPr>
            <p:nvPr/>
          </p:nvSpPr>
          <p:spPr bwMode="auto">
            <a:xfrm flipV="1">
              <a:off x="4779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3"/>
            <p:cNvSpPr>
              <a:spLocks noChangeShapeType="1"/>
            </p:cNvSpPr>
            <p:nvPr/>
          </p:nvSpPr>
          <p:spPr bwMode="auto">
            <a:xfrm flipV="1">
              <a:off x="5153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4"/>
            <p:cNvSpPr>
              <a:spLocks noChangeShapeType="1"/>
            </p:cNvSpPr>
            <p:nvPr/>
          </p:nvSpPr>
          <p:spPr bwMode="auto">
            <a:xfrm flipV="1">
              <a:off x="5527" y="3935"/>
              <a:ext cx="1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5"/>
            <p:cNvSpPr>
              <a:spLocks noChangeShapeType="1"/>
            </p:cNvSpPr>
            <p:nvPr/>
          </p:nvSpPr>
          <p:spPr bwMode="auto">
            <a:xfrm>
              <a:off x="2534" y="3935"/>
              <a:ext cx="3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6"/>
            <p:cNvSpPr>
              <a:spLocks noChangeShapeType="1"/>
            </p:cNvSpPr>
            <p:nvPr/>
          </p:nvSpPr>
          <p:spPr bwMode="auto">
            <a:xfrm>
              <a:off x="2573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7"/>
            <p:cNvSpPr>
              <a:spLocks noChangeShapeType="1"/>
            </p:cNvSpPr>
            <p:nvPr/>
          </p:nvSpPr>
          <p:spPr bwMode="auto">
            <a:xfrm>
              <a:off x="2611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8"/>
            <p:cNvSpPr>
              <a:spLocks noChangeShapeType="1"/>
            </p:cNvSpPr>
            <p:nvPr/>
          </p:nvSpPr>
          <p:spPr bwMode="auto">
            <a:xfrm>
              <a:off x="2649" y="3935"/>
              <a:ext cx="3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9"/>
            <p:cNvSpPr>
              <a:spLocks noChangeShapeType="1"/>
            </p:cNvSpPr>
            <p:nvPr/>
          </p:nvSpPr>
          <p:spPr bwMode="auto">
            <a:xfrm>
              <a:off x="2688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0"/>
            <p:cNvSpPr>
              <a:spLocks noChangeShapeType="1"/>
            </p:cNvSpPr>
            <p:nvPr/>
          </p:nvSpPr>
          <p:spPr bwMode="auto">
            <a:xfrm>
              <a:off x="2726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11"/>
            <p:cNvSpPr>
              <a:spLocks noChangeShapeType="1"/>
            </p:cNvSpPr>
            <p:nvPr/>
          </p:nvSpPr>
          <p:spPr bwMode="auto">
            <a:xfrm flipV="1">
              <a:off x="2764" y="3924"/>
              <a:ext cx="29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12"/>
            <p:cNvSpPr>
              <a:spLocks noChangeShapeType="1"/>
            </p:cNvSpPr>
            <p:nvPr/>
          </p:nvSpPr>
          <p:spPr bwMode="auto">
            <a:xfrm>
              <a:off x="2793" y="3924"/>
              <a:ext cx="3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3"/>
            <p:cNvSpPr>
              <a:spLocks noChangeShapeType="1"/>
            </p:cNvSpPr>
            <p:nvPr/>
          </p:nvSpPr>
          <p:spPr bwMode="auto">
            <a:xfrm>
              <a:off x="2832" y="3924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4"/>
            <p:cNvSpPr>
              <a:spLocks noChangeShapeType="1"/>
            </p:cNvSpPr>
            <p:nvPr/>
          </p:nvSpPr>
          <p:spPr bwMode="auto">
            <a:xfrm>
              <a:off x="2870" y="3924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15"/>
            <p:cNvSpPr>
              <a:spLocks noChangeShapeType="1"/>
            </p:cNvSpPr>
            <p:nvPr/>
          </p:nvSpPr>
          <p:spPr bwMode="auto">
            <a:xfrm flipV="1">
              <a:off x="2908" y="3914"/>
              <a:ext cx="39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6"/>
            <p:cNvSpPr>
              <a:spLocks noChangeShapeType="1"/>
            </p:cNvSpPr>
            <p:nvPr/>
          </p:nvSpPr>
          <p:spPr bwMode="auto">
            <a:xfrm flipV="1">
              <a:off x="2947" y="3903"/>
              <a:ext cx="38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17"/>
            <p:cNvSpPr>
              <a:spLocks noChangeShapeType="1"/>
            </p:cNvSpPr>
            <p:nvPr/>
          </p:nvSpPr>
          <p:spPr bwMode="auto">
            <a:xfrm>
              <a:off x="2985" y="3903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8"/>
            <p:cNvSpPr>
              <a:spLocks noChangeShapeType="1"/>
            </p:cNvSpPr>
            <p:nvPr/>
          </p:nvSpPr>
          <p:spPr bwMode="auto">
            <a:xfrm flipV="1">
              <a:off x="3023" y="3892"/>
              <a:ext cx="39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 flipV="1">
              <a:off x="3062" y="3871"/>
              <a:ext cx="38" cy="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 flipV="1">
              <a:off x="3100" y="3860"/>
              <a:ext cx="38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 flipV="1">
              <a:off x="3138" y="3839"/>
              <a:ext cx="39" cy="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 flipV="1">
              <a:off x="3177" y="3807"/>
              <a:ext cx="38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3"/>
            <p:cNvSpPr>
              <a:spLocks noChangeShapeType="1"/>
            </p:cNvSpPr>
            <p:nvPr/>
          </p:nvSpPr>
          <p:spPr bwMode="auto">
            <a:xfrm flipV="1">
              <a:off x="3215" y="3785"/>
              <a:ext cx="39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24"/>
            <p:cNvSpPr>
              <a:spLocks noChangeShapeType="1"/>
            </p:cNvSpPr>
            <p:nvPr/>
          </p:nvSpPr>
          <p:spPr bwMode="auto">
            <a:xfrm flipV="1">
              <a:off x="3254" y="3743"/>
              <a:ext cx="28" cy="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25"/>
            <p:cNvSpPr>
              <a:spLocks noChangeShapeType="1"/>
            </p:cNvSpPr>
            <p:nvPr/>
          </p:nvSpPr>
          <p:spPr bwMode="auto">
            <a:xfrm flipV="1">
              <a:off x="3282" y="3711"/>
              <a:ext cx="39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26"/>
            <p:cNvSpPr>
              <a:spLocks noChangeShapeType="1"/>
            </p:cNvSpPr>
            <p:nvPr/>
          </p:nvSpPr>
          <p:spPr bwMode="auto">
            <a:xfrm flipV="1">
              <a:off x="3321" y="3657"/>
              <a:ext cx="38" cy="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27"/>
            <p:cNvSpPr>
              <a:spLocks noChangeShapeType="1"/>
            </p:cNvSpPr>
            <p:nvPr/>
          </p:nvSpPr>
          <p:spPr bwMode="auto">
            <a:xfrm flipV="1">
              <a:off x="3359" y="3604"/>
              <a:ext cx="38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8"/>
            <p:cNvSpPr>
              <a:spLocks noChangeShapeType="1"/>
            </p:cNvSpPr>
            <p:nvPr/>
          </p:nvSpPr>
          <p:spPr bwMode="auto">
            <a:xfrm flipV="1">
              <a:off x="3397" y="3550"/>
              <a:ext cx="39" cy="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29"/>
            <p:cNvSpPr>
              <a:spLocks noChangeShapeType="1"/>
            </p:cNvSpPr>
            <p:nvPr/>
          </p:nvSpPr>
          <p:spPr bwMode="auto">
            <a:xfrm flipV="1">
              <a:off x="3436" y="3486"/>
              <a:ext cx="38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30"/>
            <p:cNvSpPr>
              <a:spLocks noChangeShapeType="1"/>
            </p:cNvSpPr>
            <p:nvPr/>
          </p:nvSpPr>
          <p:spPr bwMode="auto">
            <a:xfrm flipV="1">
              <a:off x="3474" y="3411"/>
              <a:ext cx="39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31"/>
            <p:cNvSpPr>
              <a:spLocks noChangeShapeType="1"/>
            </p:cNvSpPr>
            <p:nvPr/>
          </p:nvSpPr>
          <p:spPr bwMode="auto">
            <a:xfrm flipV="1">
              <a:off x="3513" y="3336"/>
              <a:ext cx="38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32"/>
            <p:cNvSpPr>
              <a:spLocks noChangeShapeType="1"/>
            </p:cNvSpPr>
            <p:nvPr/>
          </p:nvSpPr>
          <p:spPr bwMode="auto">
            <a:xfrm flipV="1">
              <a:off x="3551" y="3262"/>
              <a:ext cx="38" cy="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33"/>
            <p:cNvSpPr>
              <a:spLocks noChangeShapeType="1"/>
            </p:cNvSpPr>
            <p:nvPr/>
          </p:nvSpPr>
          <p:spPr bwMode="auto">
            <a:xfrm flipV="1">
              <a:off x="3589" y="3176"/>
              <a:ext cx="39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34"/>
            <p:cNvSpPr>
              <a:spLocks noChangeShapeType="1"/>
            </p:cNvSpPr>
            <p:nvPr/>
          </p:nvSpPr>
          <p:spPr bwMode="auto">
            <a:xfrm flipV="1">
              <a:off x="3628" y="3091"/>
              <a:ext cx="38" cy="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35"/>
            <p:cNvSpPr>
              <a:spLocks noChangeShapeType="1"/>
            </p:cNvSpPr>
            <p:nvPr/>
          </p:nvSpPr>
          <p:spPr bwMode="auto">
            <a:xfrm flipV="1">
              <a:off x="3666" y="3016"/>
              <a:ext cx="38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36"/>
            <p:cNvSpPr>
              <a:spLocks noChangeShapeType="1"/>
            </p:cNvSpPr>
            <p:nvPr/>
          </p:nvSpPr>
          <p:spPr bwMode="auto">
            <a:xfrm flipV="1">
              <a:off x="3704" y="2930"/>
              <a:ext cx="39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7"/>
            <p:cNvSpPr>
              <a:spLocks noChangeShapeType="1"/>
            </p:cNvSpPr>
            <p:nvPr/>
          </p:nvSpPr>
          <p:spPr bwMode="auto">
            <a:xfrm flipV="1">
              <a:off x="3743" y="2855"/>
              <a:ext cx="38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38"/>
            <p:cNvSpPr>
              <a:spLocks noChangeShapeType="1"/>
            </p:cNvSpPr>
            <p:nvPr/>
          </p:nvSpPr>
          <p:spPr bwMode="auto">
            <a:xfrm flipV="1">
              <a:off x="3781" y="2781"/>
              <a:ext cx="29" cy="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39"/>
            <p:cNvSpPr>
              <a:spLocks noChangeShapeType="1"/>
            </p:cNvSpPr>
            <p:nvPr/>
          </p:nvSpPr>
          <p:spPr bwMode="auto">
            <a:xfrm flipV="1">
              <a:off x="3810" y="2716"/>
              <a:ext cx="38" cy="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40"/>
            <p:cNvSpPr>
              <a:spLocks noChangeShapeType="1"/>
            </p:cNvSpPr>
            <p:nvPr/>
          </p:nvSpPr>
          <p:spPr bwMode="auto">
            <a:xfrm flipV="1">
              <a:off x="3848" y="2652"/>
              <a:ext cx="39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41"/>
            <p:cNvSpPr>
              <a:spLocks noChangeShapeType="1"/>
            </p:cNvSpPr>
            <p:nvPr/>
          </p:nvSpPr>
          <p:spPr bwMode="auto">
            <a:xfrm flipV="1">
              <a:off x="3887" y="2609"/>
              <a:ext cx="38" cy="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2"/>
            <p:cNvSpPr>
              <a:spLocks noChangeShapeType="1"/>
            </p:cNvSpPr>
            <p:nvPr/>
          </p:nvSpPr>
          <p:spPr bwMode="auto">
            <a:xfrm flipV="1">
              <a:off x="3925" y="2577"/>
              <a:ext cx="38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43"/>
            <p:cNvSpPr>
              <a:spLocks noChangeShapeType="1"/>
            </p:cNvSpPr>
            <p:nvPr/>
          </p:nvSpPr>
          <p:spPr bwMode="auto">
            <a:xfrm flipV="1">
              <a:off x="3963" y="2556"/>
              <a:ext cx="39" cy="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44"/>
            <p:cNvSpPr>
              <a:spLocks noChangeShapeType="1"/>
            </p:cNvSpPr>
            <p:nvPr/>
          </p:nvSpPr>
          <p:spPr bwMode="auto">
            <a:xfrm>
              <a:off x="4002" y="2556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45"/>
            <p:cNvSpPr>
              <a:spLocks noChangeShapeType="1"/>
            </p:cNvSpPr>
            <p:nvPr/>
          </p:nvSpPr>
          <p:spPr bwMode="auto">
            <a:xfrm>
              <a:off x="4040" y="2556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46"/>
            <p:cNvSpPr>
              <a:spLocks noChangeShapeType="1"/>
            </p:cNvSpPr>
            <p:nvPr/>
          </p:nvSpPr>
          <p:spPr bwMode="auto">
            <a:xfrm>
              <a:off x="4078" y="2556"/>
              <a:ext cx="39" cy="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47"/>
            <p:cNvSpPr>
              <a:spLocks noChangeShapeType="1"/>
            </p:cNvSpPr>
            <p:nvPr/>
          </p:nvSpPr>
          <p:spPr bwMode="auto">
            <a:xfrm>
              <a:off x="4117" y="2577"/>
              <a:ext cx="38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48"/>
            <p:cNvSpPr>
              <a:spLocks noChangeShapeType="1"/>
            </p:cNvSpPr>
            <p:nvPr/>
          </p:nvSpPr>
          <p:spPr bwMode="auto">
            <a:xfrm>
              <a:off x="4155" y="2609"/>
              <a:ext cx="39" cy="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9"/>
            <p:cNvSpPr>
              <a:spLocks noChangeShapeType="1"/>
            </p:cNvSpPr>
            <p:nvPr/>
          </p:nvSpPr>
          <p:spPr bwMode="auto">
            <a:xfrm>
              <a:off x="4194" y="2652"/>
              <a:ext cx="38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50"/>
            <p:cNvSpPr>
              <a:spLocks noChangeShapeType="1"/>
            </p:cNvSpPr>
            <p:nvPr/>
          </p:nvSpPr>
          <p:spPr bwMode="auto">
            <a:xfrm>
              <a:off x="4232" y="2716"/>
              <a:ext cx="38" cy="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51"/>
            <p:cNvSpPr>
              <a:spLocks noChangeShapeType="1"/>
            </p:cNvSpPr>
            <p:nvPr/>
          </p:nvSpPr>
          <p:spPr bwMode="auto">
            <a:xfrm>
              <a:off x="4270" y="2781"/>
              <a:ext cx="29" cy="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52"/>
            <p:cNvSpPr>
              <a:spLocks noChangeShapeType="1"/>
            </p:cNvSpPr>
            <p:nvPr/>
          </p:nvSpPr>
          <p:spPr bwMode="auto">
            <a:xfrm>
              <a:off x="4299" y="2855"/>
              <a:ext cx="38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3"/>
            <p:cNvSpPr>
              <a:spLocks noChangeShapeType="1"/>
            </p:cNvSpPr>
            <p:nvPr/>
          </p:nvSpPr>
          <p:spPr bwMode="auto">
            <a:xfrm>
              <a:off x="4337" y="2930"/>
              <a:ext cx="39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54"/>
            <p:cNvSpPr>
              <a:spLocks noChangeShapeType="1"/>
            </p:cNvSpPr>
            <p:nvPr/>
          </p:nvSpPr>
          <p:spPr bwMode="auto">
            <a:xfrm>
              <a:off x="4376" y="3016"/>
              <a:ext cx="38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55"/>
            <p:cNvSpPr>
              <a:spLocks noChangeShapeType="1"/>
            </p:cNvSpPr>
            <p:nvPr/>
          </p:nvSpPr>
          <p:spPr bwMode="auto">
            <a:xfrm>
              <a:off x="4414" y="3091"/>
              <a:ext cx="38" cy="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6"/>
            <p:cNvSpPr>
              <a:spLocks noChangeShapeType="1"/>
            </p:cNvSpPr>
            <p:nvPr/>
          </p:nvSpPr>
          <p:spPr bwMode="auto">
            <a:xfrm>
              <a:off x="4452" y="3176"/>
              <a:ext cx="39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57"/>
            <p:cNvSpPr>
              <a:spLocks noChangeShapeType="1"/>
            </p:cNvSpPr>
            <p:nvPr/>
          </p:nvSpPr>
          <p:spPr bwMode="auto">
            <a:xfrm>
              <a:off x="4491" y="3262"/>
              <a:ext cx="38" cy="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58"/>
            <p:cNvSpPr>
              <a:spLocks noChangeShapeType="1"/>
            </p:cNvSpPr>
            <p:nvPr/>
          </p:nvSpPr>
          <p:spPr bwMode="auto">
            <a:xfrm>
              <a:off x="4529" y="3336"/>
              <a:ext cx="39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59"/>
            <p:cNvSpPr>
              <a:spLocks noChangeShapeType="1"/>
            </p:cNvSpPr>
            <p:nvPr/>
          </p:nvSpPr>
          <p:spPr bwMode="auto">
            <a:xfrm>
              <a:off x="4568" y="3411"/>
              <a:ext cx="38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60"/>
            <p:cNvSpPr>
              <a:spLocks noChangeShapeType="1"/>
            </p:cNvSpPr>
            <p:nvPr/>
          </p:nvSpPr>
          <p:spPr bwMode="auto">
            <a:xfrm>
              <a:off x="4606" y="3486"/>
              <a:ext cx="38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61"/>
            <p:cNvSpPr>
              <a:spLocks noChangeShapeType="1"/>
            </p:cNvSpPr>
            <p:nvPr/>
          </p:nvSpPr>
          <p:spPr bwMode="auto">
            <a:xfrm>
              <a:off x="4644" y="3550"/>
              <a:ext cx="39" cy="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62"/>
            <p:cNvSpPr>
              <a:spLocks noChangeShapeType="1"/>
            </p:cNvSpPr>
            <p:nvPr/>
          </p:nvSpPr>
          <p:spPr bwMode="auto">
            <a:xfrm>
              <a:off x="4683" y="3604"/>
              <a:ext cx="38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63"/>
            <p:cNvSpPr>
              <a:spLocks noChangeShapeType="1"/>
            </p:cNvSpPr>
            <p:nvPr/>
          </p:nvSpPr>
          <p:spPr bwMode="auto">
            <a:xfrm>
              <a:off x="4721" y="3657"/>
              <a:ext cx="38" cy="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64"/>
            <p:cNvSpPr>
              <a:spLocks noChangeShapeType="1"/>
            </p:cNvSpPr>
            <p:nvPr/>
          </p:nvSpPr>
          <p:spPr bwMode="auto">
            <a:xfrm>
              <a:off x="4759" y="3711"/>
              <a:ext cx="39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65"/>
            <p:cNvSpPr>
              <a:spLocks noChangeShapeType="1"/>
            </p:cNvSpPr>
            <p:nvPr/>
          </p:nvSpPr>
          <p:spPr bwMode="auto">
            <a:xfrm>
              <a:off x="4798" y="3743"/>
              <a:ext cx="29" cy="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66"/>
            <p:cNvSpPr>
              <a:spLocks noChangeShapeType="1"/>
            </p:cNvSpPr>
            <p:nvPr/>
          </p:nvSpPr>
          <p:spPr bwMode="auto">
            <a:xfrm>
              <a:off x="4827" y="3785"/>
              <a:ext cx="38" cy="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67"/>
            <p:cNvSpPr>
              <a:spLocks noChangeShapeType="1"/>
            </p:cNvSpPr>
            <p:nvPr/>
          </p:nvSpPr>
          <p:spPr bwMode="auto">
            <a:xfrm>
              <a:off x="4865" y="3807"/>
              <a:ext cx="38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68"/>
            <p:cNvSpPr>
              <a:spLocks noChangeShapeType="1"/>
            </p:cNvSpPr>
            <p:nvPr/>
          </p:nvSpPr>
          <p:spPr bwMode="auto">
            <a:xfrm>
              <a:off x="4903" y="3839"/>
              <a:ext cx="39" cy="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9"/>
            <p:cNvSpPr>
              <a:spLocks noChangeShapeType="1"/>
            </p:cNvSpPr>
            <p:nvPr/>
          </p:nvSpPr>
          <p:spPr bwMode="auto">
            <a:xfrm>
              <a:off x="4942" y="3860"/>
              <a:ext cx="38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0"/>
            <p:cNvSpPr>
              <a:spLocks noChangeShapeType="1"/>
            </p:cNvSpPr>
            <p:nvPr/>
          </p:nvSpPr>
          <p:spPr bwMode="auto">
            <a:xfrm>
              <a:off x="4980" y="3871"/>
              <a:ext cx="38" cy="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71"/>
            <p:cNvSpPr>
              <a:spLocks noChangeShapeType="1"/>
            </p:cNvSpPr>
            <p:nvPr/>
          </p:nvSpPr>
          <p:spPr bwMode="auto">
            <a:xfrm>
              <a:off x="5018" y="3892"/>
              <a:ext cx="39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72"/>
            <p:cNvSpPr>
              <a:spLocks noChangeShapeType="1"/>
            </p:cNvSpPr>
            <p:nvPr/>
          </p:nvSpPr>
          <p:spPr bwMode="auto">
            <a:xfrm>
              <a:off x="5057" y="3903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73"/>
            <p:cNvSpPr>
              <a:spLocks noChangeShapeType="1"/>
            </p:cNvSpPr>
            <p:nvPr/>
          </p:nvSpPr>
          <p:spPr bwMode="auto">
            <a:xfrm>
              <a:off x="5095" y="3903"/>
              <a:ext cx="38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74"/>
            <p:cNvSpPr>
              <a:spLocks noChangeShapeType="1"/>
            </p:cNvSpPr>
            <p:nvPr/>
          </p:nvSpPr>
          <p:spPr bwMode="auto">
            <a:xfrm>
              <a:off x="5133" y="3914"/>
              <a:ext cx="39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75"/>
            <p:cNvSpPr>
              <a:spLocks noChangeShapeType="1"/>
            </p:cNvSpPr>
            <p:nvPr/>
          </p:nvSpPr>
          <p:spPr bwMode="auto">
            <a:xfrm>
              <a:off x="5172" y="3924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76"/>
            <p:cNvSpPr>
              <a:spLocks noChangeShapeType="1"/>
            </p:cNvSpPr>
            <p:nvPr/>
          </p:nvSpPr>
          <p:spPr bwMode="auto">
            <a:xfrm>
              <a:off x="5210" y="3924"/>
              <a:ext cx="3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77"/>
            <p:cNvSpPr>
              <a:spLocks noChangeShapeType="1"/>
            </p:cNvSpPr>
            <p:nvPr/>
          </p:nvSpPr>
          <p:spPr bwMode="auto">
            <a:xfrm>
              <a:off x="5249" y="3924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78"/>
            <p:cNvSpPr>
              <a:spLocks noChangeShapeType="1"/>
            </p:cNvSpPr>
            <p:nvPr/>
          </p:nvSpPr>
          <p:spPr bwMode="auto">
            <a:xfrm>
              <a:off x="5287" y="3924"/>
              <a:ext cx="29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79"/>
            <p:cNvSpPr>
              <a:spLocks noChangeShapeType="1"/>
            </p:cNvSpPr>
            <p:nvPr/>
          </p:nvSpPr>
          <p:spPr bwMode="auto">
            <a:xfrm>
              <a:off x="5316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80"/>
            <p:cNvSpPr>
              <a:spLocks noChangeShapeType="1"/>
            </p:cNvSpPr>
            <p:nvPr/>
          </p:nvSpPr>
          <p:spPr bwMode="auto">
            <a:xfrm>
              <a:off x="5354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81"/>
            <p:cNvSpPr>
              <a:spLocks noChangeShapeType="1"/>
            </p:cNvSpPr>
            <p:nvPr/>
          </p:nvSpPr>
          <p:spPr bwMode="auto">
            <a:xfrm>
              <a:off x="5392" y="3935"/>
              <a:ext cx="3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82"/>
            <p:cNvSpPr>
              <a:spLocks noChangeShapeType="1"/>
            </p:cNvSpPr>
            <p:nvPr/>
          </p:nvSpPr>
          <p:spPr bwMode="auto">
            <a:xfrm>
              <a:off x="5431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83"/>
            <p:cNvSpPr>
              <a:spLocks noChangeShapeType="1"/>
            </p:cNvSpPr>
            <p:nvPr/>
          </p:nvSpPr>
          <p:spPr bwMode="auto">
            <a:xfrm>
              <a:off x="5469" y="3935"/>
              <a:ext cx="3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84"/>
            <p:cNvSpPr>
              <a:spLocks noChangeShapeType="1"/>
            </p:cNvSpPr>
            <p:nvPr/>
          </p:nvSpPr>
          <p:spPr bwMode="auto">
            <a:xfrm>
              <a:off x="5507" y="3935"/>
              <a:ext cx="3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185"/>
          <p:cNvSpPr>
            <a:spLocks noChangeShapeType="1"/>
          </p:cNvSpPr>
          <p:nvPr/>
        </p:nvSpPr>
        <p:spPr bwMode="auto">
          <a:xfrm>
            <a:off x="2280025" y="5647346"/>
            <a:ext cx="3952521" cy="8314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6"/>
          <p:cNvSpPr txBox="1">
            <a:spLocks noChangeArrowheads="1"/>
          </p:cNvSpPr>
          <p:nvPr/>
        </p:nvSpPr>
        <p:spPr bwMode="auto">
          <a:xfrm>
            <a:off x="3459886" y="5685667"/>
            <a:ext cx="37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T</a:t>
            </a:r>
          </a:p>
        </p:txBody>
      </p:sp>
      <p:sp>
        <p:nvSpPr>
          <p:cNvPr id="20" name="Text Box 187"/>
          <p:cNvSpPr txBox="1">
            <a:spLocks noChangeArrowheads="1"/>
          </p:cNvSpPr>
          <p:nvPr/>
        </p:nvSpPr>
        <p:spPr bwMode="auto">
          <a:xfrm>
            <a:off x="1657586" y="5684269"/>
            <a:ext cx="1912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Lower Spec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 Box 188"/>
          <p:cNvSpPr txBox="1">
            <a:spLocks noChangeArrowheads="1"/>
          </p:cNvSpPr>
          <p:nvPr/>
        </p:nvSpPr>
        <p:spPr bwMode="auto">
          <a:xfrm>
            <a:off x="4236662" y="5671971"/>
            <a:ext cx="1895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Upper Spec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Line 189"/>
          <p:cNvSpPr>
            <a:spLocks noChangeShapeType="1"/>
          </p:cNvSpPr>
          <p:nvPr/>
        </p:nvSpPr>
        <p:spPr bwMode="auto">
          <a:xfrm>
            <a:off x="4850114" y="5213852"/>
            <a:ext cx="2375" cy="460811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90961" y="4904722"/>
            <a:ext cx="8129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5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Feedback Control Objectives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439863" y="2908300"/>
          <a:ext cx="7462837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1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908300"/>
                        <a:ext cx="7462837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2762250" y="3316288"/>
            <a:ext cx="2322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563688" y="1327150"/>
          <a:ext cx="2281237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2" name="Worksheet" r:id="rId5" imgW="8674100" imgH="5930900" progId="Excel.Sheet.8">
                  <p:embed/>
                </p:oleObj>
              </mc:Choice>
              <mc:Fallback>
                <p:oleObj name="Worksheet" r:id="rId5" imgW="8674100" imgH="593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327150"/>
                        <a:ext cx="2281237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101975" y="2117725"/>
            <a:ext cx="2371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Steady-State Error from Target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2692400" y="58420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760663" y="5857875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Target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93725" y="3403600"/>
            <a:ext cx="1814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Disturbance Rejection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4AFF-8525-6C40-8823-59541742F2E8}" type="datetime1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Manufacturing Process Control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066D-EB98-924C-8EA5-056D2A53DC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 autoUpdateAnimBg="0"/>
      <p:bldP spid="47113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9700-A924-2542-8FE6-04BCDA9EF13F}" type="datetime1">
              <a:rPr lang="en-US" altLang="en-US" smtClean="0"/>
              <a:t>10/30/13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1B8B-5EAA-A549-9123-C27F6D0B2B5C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It Works!:  </a:t>
            </a:r>
            <a:br>
              <a:rPr lang="en-US" altLang="en-US" dirty="0" smtClean="0"/>
            </a:br>
            <a:r>
              <a:rPr lang="en-US" altLang="en-US" dirty="0" smtClean="0"/>
              <a:t>Bending </a:t>
            </a:r>
            <a:r>
              <a:rPr lang="en-US" altLang="en-US" dirty="0"/>
              <a:t>Step Disturbance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7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Effect of Material </a:t>
            </a:r>
            <a:r>
              <a:rPr lang="en-US" altLang="en-US" sz="2800" dirty="0" smtClean="0"/>
              <a:t>Change</a:t>
            </a:r>
          </a:p>
          <a:p>
            <a:pPr lvl="1"/>
            <a:r>
              <a:rPr lang="en-US" altLang="en-US" sz="2400" dirty="0" smtClean="0"/>
              <a:t>Switch to a Stiffer Material – more </a:t>
            </a:r>
            <a:r>
              <a:rPr lang="en-US" altLang="en-US" sz="2400" dirty="0" err="1" smtClean="0"/>
              <a:t>springback</a:t>
            </a:r>
            <a:r>
              <a:rPr lang="en-US" altLang="en-US" sz="2400" dirty="0" smtClean="0"/>
              <a:t>. </a:t>
            </a:r>
            <a:endParaRPr lang="en-US" altLang="en-US" sz="2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1" y="2089355"/>
            <a:ext cx="7399991" cy="39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14129" y="2646516"/>
            <a:ext cx="6194323" cy="327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Manufacturing Process Control </a:t>
            </a:r>
            <a:endParaRPr lang="en-US"/>
          </a:p>
        </p:txBody>
      </p:sp>
      <p:sp>
        <p:nvSpPr>
          <p:cNvPr id="8" name="Up Arrow 7"/>
          <p:cNvSpPr/>
          <p:nvPr/>
        </p:nvSpPr>
        <p:spPr bwMode="auto">
          <a:xfrm>
            <a:off x="2755173" y="4993506"/>
            <a:ext cx="236773" cy="80714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ymbo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46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x \sim {\rm N}(\mu, \sigma^2)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112.875"/>
  <p:tag name="PICTUREFILESIZE" val="27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- 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49.875"/>
  <p:tag name="PICTUREFILESIZE" val="8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- 2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11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x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4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4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+ 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49.875"/>
  <p:tag name="PICTUREFILESIZE" val="8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+ 2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11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- 2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11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- 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49.875"/>
  <p:tag name="PICTUREFILESIZE" val="8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F(x)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42"/>
  <p:tag name="PICTUREFILESIZE" val="12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x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4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f(x) = \frac{1}{\sigma \sqrt{2\pi}} &#10; e^{-\frac{1}{2}(\frac{x-\mu}{\sigma})^2}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211.875"/>
  <p:tag name="PICTUREFILESIZE" val="54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f(x)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37.875"/>
  <p:tag name="PICTUREFILESIZE" val="11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frac{1}{\sigma\sqrt{2\pi}}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6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frac{0.6065}{\sigma\sqrt{2\pi}}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30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frac{0.1353}{\sigma\sqrt{2\pi}}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4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+ 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49.875"/>
  <p:tag name="PICTUREFILESIZE" val="8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eminar}\pagestyle{empty}&#10;\usepackage{semrot,epsf}&#10;\usepackage{amsmath,semcolor}&#10;\begin{document}&#10;\begin{equation*}&#10;\mu + 2\sigma&#10;\end{equation*}&#10;\end{document}&#10;"/>
  <p:tag name="EXTERNALNAME" val="lec14s2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1187"/>
</p:tagLst>
</file>

<file path=ppt/theme/theme1.xml><?xml version="1.0" encoding="utf-8"?>
<a:theme xmlns:a="http://schemas.openxmlformats.org/drawingml/2006/main" name="Lecture nn 2168'05">
  <a:themeElements>
    <a:clrScheme name="Lecture nn 2168'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 nn 2168'0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ymbo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ymbol" charset="0"/>
            <a:ea typeface="ＭＳ Ｐゴシック" charset="0"/>
          </a:defRPr>
        </a:defPPr>
      </a:lstStyle>
    </a:lnDef>
  </a:objectDefaults>
  <a:extraClrSchemeLst>
    <a:extraClrScheme>
      <a:clrScheme name="Lecture nn 2168'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nn 2168'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nn 2168'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nn 2168'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nn 2168'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nn 2168'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nn 2168'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nn 2168'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nn 2168'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nn 2168'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nn 2168'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nn 2168'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DEH G4-80:Users:davidhar:Working Files :Classes :2.168:Lectures:Lecture nn 2168'05.ppt</Template>
  <TotalTime>1679</TotalTime>
  <Words>3336</Words>
  <Application>Microsoft Macintosh PowerPoint</Application>
  <PresentationFormat>On-screen Show (4:3)</PresentationFormat>
  <Paragraphs>880</Paragraphs>
  <Slides>101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Lecture nn 2168'05</vt:lpstr>
      <vt:lpstr>Worksheet</vt:lpstr>
      <vt:lpstr>Document</vt:lpstr>
      <vt:lpstr>Equation</vt:lpstr>
      <vt:lpstr>Microsoft Excel 97 - 2004 Worksheet</vt:lpstr>
      <vt:lpstr>MathType 6.0 Equation</vt:lpstr>
      <vt:lpstr>Control of Manufacturing Processes</vt:lpstr>
      <vt:lpstr>Topics for Today</vt:lpstr>
      <vt:lpstr>Process Objectives?</vt:lpstr>
      <vt:lpstr>Process Control Objectives?</vt:lpstr>
      <vt:lpstr>Lab Processes</vt:lpstr>
      <vt:lpstr>Lab Processes</vt:lpstr>
      <vt:lpstr>Lab Processes</vt:lpstr>
      <vt:lpstr>Lab Processes</vt:lpstr>
      <vt:lpstr>Other Related Problems: Cost, Rate and Flexibility:</vt:lpstr>
      <vt:lpstr>Manufacturing Processes</vt:lpstr>
      <vt:lpstr>Origins of Variation</vt:lpstr>
      <vt:lpstr>The Process Components</vt:lpstr>
      <vt:lpstr>What Causes Variation  in the Process Output?</vt:lpstr>
      <vt:lpstr>Can We Rank These?</vt:lpstr>
      <vt:lpstr>Can We Rank These?</vt:lpstr>
      <vt:lpstr>Process Control Hierarchy</vt:lpstr>
      <vt:lpstr>Why not Always  “Process Output Control”?</vt:lpstr>
      <vt:lpstr>Modeling Variation</vt:lpstr>
      <vt:lpstr>Applying Statistics to Manufacturing: The Shewhart Approach (circa 1925)*</vt:lpstr>
      <vt:lpstr>Shewhart Applied to Manufacturing</vt:lpstr>
      <vt:lpstr>Statistical Models for Manufacturing </vt:lpstr>
      <vt:lpstr>Consdier: Turning Process</vt:lpstr>
      <vt:lpstr>Observations from Experiments</vt:lpstr>
      <vt:lpstr>Brake Bending of Sheet</vt:lpstr>
      <vt:lpstr>Bending Process</vt:lpstr>
      <vt:lpstr>Observations from  Bending Process</vt:lpstr>
      <vt:lpstr>Observations  from Injection Molding</vt:lpstr>
      <vt:lpstr>Consider:  No Effective Changes   (¶Y/¶u= 0)</vt:lpstr>
      <vt:lpstr>Injection Molding (S’2003)</vt:lpstr>
      <vt:lpstr>How To Model  to Distinguish these Effects?</vt:lpstr>
      <vt:lpstr>Random Processes</vt:lpstr>
      <vt:lpstr>How to Describe Randomness?</vt:lpstr>
      <vt:lpstr>Analysis of Histograms</vt:lpstr>
      <vt:lpstr>Process Outputs as a Random Variable</vt:lpstr>
      <vt:lpstr>Histogram for CNC Turning</vt:lpstr>
      <vt:lpstr>Histogram for Bending (MIT 2002 data)</vt:lpstr>
      <vt:lpstr>Histogram for Bending (MIT 2002 data)</vt:lpstr>
      <vt:lpstr>Conclusion?</vt:lpstr>
      <vt:lpstr>Underlying or “Parent” Probability</vt:lpstr>
      <vt:lpstr>The Uniform Distribution</vt:lpstr>
      <vt:lpstr>Standard Normal Distribution</vt:lpstr>
      <vt:lpstr>Continuous Distribution: Normal or Gaussian</vt:lpstr>
      <vt:lpstr>Properties of the Normal pdf</vt:lpstr>
      <vt:lpstr>Interpretation of the PDF: Confidence Intervals</vt:lpstr>
      <vt:lpstr>Model Calibration</vt:lpstr>
      <vt:lpstr>Sample Statistics</vt:lpstr>
      <vt:lpstr> Conclusions</vt:lpstr>
      <vt:lpstr>In-Control (Almost)</vt:lpstr>
      <vt:lpstr>Not In-Control</vt:lpstr>
      <vt:lpstr>“Not In-Control”</vt:lpstr>
      <vt:lpstr>“In-Control”</vt:lpstr>
      <vt:lpstr>“Not In-Control”</vt:lpstr>
      <vt:lpstr>“Not In-Control”</vt:lpstr>
      <vt:lpstr>Applying in Real-Time: Xbar and S Charts</vt:lpstr>
      <vt:lpstr>Data Sampling and Sequential Averages</vt:lpstr>
      <vt:lpstr>Data Sampling</vt:lpstr>
      <vt:lpstr>Plot of xbar and S Random Data n=5</vt:lpstr>
      <vt:lpstr>Overall Statistics</vt:lpstr>
      <vt:lpstr>Setting Chart Limits</vt:lpstr>
      <vt:lpstr>Chart Limits - Xbar</vt:lpstr>
      <vt:lpstr>Chart Limits xbar chart</vt:lpstr>
      <vt:lpstr>Chart Limits S</vt:lpstr>
      <vt:lpstr>Example xbar</vt:lpstr>
      <vt:lpstr>Example S</vt:lpstr>
      <vt:lpstr>Detecting Problems  from Running Data</vt:lpstr>
      <vt:lpstr>Western Electric Rules </vt:lpstr>
      <vt:lpstr>Test for “Out of Control”</vt:lpstr>
      <vt:lpstr>Tests for “Out of Control”</vt:lpstr>
      <vt:lpstr>Applying Shewhart Charting</vt:lpstr>
      <vt:lpstr>Real-Time</vt:lpstr>
      <vt:lpstr>Out of Control</vt:lpstr>
      <vt:lpstr>“In-Control”</vt:lpstr>
      <vt:lpstr>“Not In-Control”</vt:lpstr>
      <vt:lpstr>Another Use of the  Statistical Process Model:  The Manufacturing -Design Interface</vt:lpstr>
      <vt:lpstr>Process Capability</vt:lpstr>
      <vt:lpstr>Design Specifications</vt:lpstr>
      <vt:lpstr>Design Specifications</vt:lpstr>
      <vt:lpstr>Use of Tolerances:  Process Capability</vt:lpstr>
      <vt:lpstr>Process Capability</vt:lpstr>
      <vt:lpstr>Process Capability: Cpk</vt:lpstr>
      <vt:lpstr>Cp = 1; Cpk = 1</vt:lpstr>
      <vt:lpstr>Cp = 1; Cpk = 0</vt:lpstr>
      <vt:lpstr>Cp = 2; Cpk = 1</vt:lpstr>
      <vt:lpstr>Cp = 2; Cpk = 2</vt:lpstr>
      <vt:lpstr>Effect of Changes</vt:lpstr>
      <vt:lpstr>Cpk Table  </vt:lpstr>
      <vt:lpstr>The “6 Sigma” problem</vt:lpstr>
      <vt:lpstr>The 6 s problem: Mean Shifts </vt:lpstr>
      <vt:lpstr>Capability from the Quality Loss Function</vt:lpstr>
      <vt:lpstr>Expected Quality Loss</vt:lpstr>
      <vt:lpstr>Process Capability</vt:lpstr>
      <vt:lpstr>Process Control Hierarchy</vt:lpstr>
      <vt:lpstr>Process Control Hierarchy</vt:lpstr>
      <vt:lpstr>Example: Bending Sensitivity to Yield Stress</vt:lpstr>
      <vt:lpstr>Final Step :“Output Control”</vt:lpstr>
      <vt:lpstr>Implementing Product Feedback Control</vt:lpstr>
      <vt:lpstr>Conclusions:  Single Variable Case</vt:lpstr>
      <vt:lpstr>Feedback Control Objectives</vt:lpstr>
      <vt:lpstr>It Works!:   Bending Step Disturbance</vt:lpstr>
      <vt:lpstr>Manufacturing Objective</vt:lpstr>
      <vt:lpstr>Conclusions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Manufacting Processes and their Control</dc:title>
  <dc:creator>David Hardt</dc:creator>
  <cp:lastModifiedBy>David Hardt </cp:lastModifiedBy>
  <cp:revision>241</cp:revision>
  <cp:lastPrinted>2005-11-07T19:11:05Z</cp:lastPrinted>
  <dcterms:created xsi:type="dcterms:W3CDTF">2000-02-01T20:08:03Z</dcterms:created>
  <dcterms:modified xsi:type="dcterms:W3CDTF">2013-10-30T18:06:11Z</dcterms:modified>
</cp:coreProperties>
</file>