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50" r:id="rId1"/>
  </p:sldMasterIdLst>
  <p:notesMasterIdLst>
    <p:notesMasterId r:id="rId12"/>
  </p:notesMasterIdLst>
  <p:handoutMasterIdLst>
    <p:handoutMasterId r:id="rId13"/>
  </p:handoutMasterIdLst>
  <p:sldIdLst>
    <p:sldId id="356" r:id="rId2"/>
    <p:sldId id="507" r:id="rId3"/>
    <p:sldId id="563" r:id="rId4"/>
    <p:sldId id="567" r:id="rId5"/>
    <p:sldId id="566" r:id="rId6"/>
    <p:sldId id="568" r:id="rId7"/>
    <p:sldId id="569" r:id="rId8"/>
    <p:sldId id="570" r:id="rId9"/>
    <p:sldId id="571" r:id="rId10"/>
    <p:sldId id="572" r:id="rId11"/>
  </p:sldIdLst>
  <p:sldSz cx="9144000" cy="6858000" type="screen4x3"/>
  <p:notesSz cx="7099300" cy="102346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9D9"/>
    <a:srgbClr val="0038A8"/>
    <a:srgbClr val="000066"/>
    <a:srgbClr val="AC0000"/>
    <a:srgbClr val="CC0000"/>
    <a:srgbClr val="D51124"/>
    <a:srgbClr val="8C1215"/>
    <a:srgbClr val="FFC9C9"/>
    <a:srgbClr val="FF9999"/>
    <a:srgbClr val="B8181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505" autoAdjust="0"/>
    <p:restoredTop sz="94660"/>
  </p:normalViewPr>
  <p:slideViewPr>
    <p:cSldViewPr>
      <p:cViewPr varScale="1">
        <p:scale>
          <a:sx n="88" d="100"/>
          <a:sy n="88" d="100"/>
        </p:scale>
        <p:origin x="-11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2814" y="-102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70AAAC6F-5C2B-4C42-A568-EBAEA80EFF54}" type="datetimeFigureOut">
              <a:rPr lang="en-US" smtClean="0"/>
              <a:pPr/>
              <a:t>6/21/2010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F71EFF05-5D23-4272-9E10-389A63E394C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6BBDB3EC-8F6B-46E3-A9FE-0CE63C68D512}" type="datetimeFigureOut">
              <a:rPr lang="pt-BR" smtClean="0"/>
              <a:pPr/>
              <a:t>6/21/aa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14C7FB1E-F4C4-4BA7-859B-D53BB57FF74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C7FB1E-F4C4-4BA7-859B-D53BB57FF74B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3700" y="406400"/>
            <a:ext cx="7594600" cy="7239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7800" y="1206500"/>
            <a:ext cx="8547100" cy="4546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454525" y="61341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>
          <a:xfrm>
            <a:off x="3413125" y="6105525"/>
            <a:ext cx="1158875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CA7EED2-271D-4508-BF7A-9450A0003072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ítulo e texto e 2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3700" y="406400"/>
            <a:ext cx="7594600" cy="7239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177800" y="1206500"/>
            <a:ext cx="4197350" cy="4546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4527550" y="1206500"/>
            <a:ext cx="4197350" cy="21971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4527550" y="3556000"/>
            <a:ext cx="4197350" cy="21971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>
          <a:xfrm>
            <a:off x="4454525" y="61341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>
          <a:xfrm>
            <a:off x="3413125" y="6105525"/>
            <a:ext cx="1158875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30F20D8-6DC7-4F96-A354-B056FA8A0525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 userDrawn="1"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itchFamily="18" charset="0"/>
              <a:ea typeface="+mj-ea"/>
              <a:cs typeface="+mj-cs"/>
            </a:endParaRPr>
          </a:p>
        </p:txBody>
      </p:sp>
      <p:sp>
        <p:nvSpPr>
          <p:cNvPr id="8" name="Subtítulo 2"/>
          <p:cNvSpPr txBox="1">
            <a:spLocks/>
          </p:cNvSpPr>
          <p:nvPr userDrawn="1"/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itchFamily="18" charset="0"/>
              <a:ea typeface="+mn-ea"/>
              <a:cs typeface="+mn-cs"/>
            </a:endParaRPr>
          </a:p>
        </p:txBody>
      </p:sp>
      <p:sp>
        <p:nvSpPr>
          <p:cNvPr id="12" name="Espaço Reservado para Texto 2"/>
          <p:cNvSpPr txBox="1">
            <a:spLocks/>
          </p:cNvSpPr>
          <p:nvPr userDrawn="1"/>
        </p:nvSpPr>
        <p:spPr>
          <a:xfrm>
            <a:off x="-32" y="285728"/>
            <a:ext cx="9144000" cy="285727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aramond" pitchFamily="18" charset="0"/>
            </a:endParaRPr>
          </a:p>
        </p:txBody>
      </p:sp>
      <p:sp>
        <p:nvSpPr>
          <p:cNvPr id="13" name="Espaço Reservado para Texto 2"/>
          <p:cNvSpPr txBox="1">
            <a:spLocks/>
          </p:cNvSpPr>
          <p:nvPr userDrawn="1"/>
        </p:nvSpPr>
        <p:spPr>
          <a:xfrm>
            <a:off x="0" y="571480"/>
            <a:ext cx="9144000" cy="642942"/>
          </a:xfrm>
          <a:prstGeom prst="rect">
            <a:avLst/>
          </a:prstGeom>
          <a:solidFill>
            <a:srgbClr val="000066"/>
          </a:solidFill>
          <a:ln>
            <a:noFill/>
          </a:ln>
          <a:effectLst>
            <a:glow rad="139700">
              <a:schemeClr val="accent4">
                <a:satMod val="175000"/>
                <a:alpha val="40000"/>
              </a:schemeClr>
            </a:glow>
            <a:softEdge rad="12700"/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/>
          </a:bodyPr>
          <a:lstStyle/>
          <a:p>
            <a:pPr marL="457200" lvl="0" indent="-457200">
              <a:spcBef>
                <a:spcPct val="20000"/>
              </a:spcBef>
              <a:defRPr/>
            </a:pPr>
            <a:endParaRPr lang="en-US" sz="320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14" name="Espaço Reservado para Texto 2"/>
          <p:cNvSpPr txBox="1">
            <a:spLocks/>
          </p:cNvSpPr>
          <p:nvPr userDrawn="1"/>
        </p:nvSpPr>
        <p:spPr>
          <a:xfrm>
            <a:off x="-32" y="6572272"/>
            <a:ext cx="4572032" cy="285727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t-BR" sz="1600" b="1" dirty="0" smtClean="0">
                <a:solidFill>
                  <a:schemeClr val="bg1"/>
                </a:solidFill>
                <a:latin typeface="Garamond" pitchFamily="18" charset="0"/>
              </a:rPr>
              <a:t>Edgar</a:t>
            </a:r>
            <a:r>
              <a:rPr lang="pt-BR" sz="1600" b="1" baseline="0" dirty="0" smtClean="0">
                <a:solidFill>
                  <a:schemeClr val="bg1"/>
                </a:solidFill>
                <a:latin typeface="Garamond" pitchFamily="18" charset="0"/>
              </a:rPr>
              <a:t> J.</a:t>
            </a:r>
            <a:r>
              <a:rPr lang="pt-BR" sz="1600" b="1" dirty="0" smtClean="0">
                <a:solidFill>
                  <a:schemeClr val="bg1"/>
                </a:solidFill>
                <a:latin typeface="Garamond" pitchFamily="18" charset="0"/>
              </a:rPr>
              <a:t> Amaya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aramond" pitchFamily="18" charset="0"/>
              <a:ea typeface="+mn-ea"/>
              <a:cs typeface="+mn-cs"/>
            </a:endParaRPr>
          </a:p>
        </p:txBody>
      </p:sp>
      <p:sp>
        <p:nvSpPr>
          <p:cNvPr id="15" name="Espaço Reservado para Texto 2"/>
          <p:cNvSpPr txBox="1">
            <a:spLocks/>
          </p:cNvSpPr>
          <p:nvPr userDrawn="1"/>
        </p:nvSpPr>
        <p:spPr>
          <a:xfrm>
            <a:off x="4572000" y="6572272"/>
            <a:ext cx="4572032" cy="285727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t-BR" sz="1600" dirty="0" err="1" smtClean="0">
                <a:solidFill>
                  <a:schemeClr val="bg1"/>
                </a:solidFill>
                <a:latin typeface="Garamond" pitchFamily="18" charset="0"/>
              </a:rPr>
              <a:t>Fieldbus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aramond" pitchFamily="18" charset="0"/>
              <a:ea typeface="+mn-ea"/>
              <a:cs typeface="+mn-cs"/>
            </a:endParaRPr>
          </a:p>
        </p:txBody>
      </p:sp>
      <p:sp>
        <p:nvSpPr>
          <p:cNvPr id="16" name="Espaço Reservado para Texto 2"/>
          <p:cNvSpPr txBox="1">
            <a:spLocks/>
          </p:cNvSpPr>
          <p:nvPr userDrawn="1"/>
        </p:nvSpPr>
        <p:spPr>
          <a:xfrm>
            <a:off x="0" y="0"/>
            <a:ext cx="9144000" cy="276228"/>
          </a:xfrm>
          <a:prstGeom prst="rect">
            <a:avLst/>
          </a:prstGeom>
          <a:solidFill>
            <a:srgbClr val="000066"/>
          </a:solidFill>
          <a:ln>
            <a:noFill/>
          </a:ln>
          <a:effectLst>
            <a:softEdge rad="12700"/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 fontScale="47500" lnSpcReduction="20000"/>
          </a:bodyPr>
          <a:lstStyle/>
          <a:p>
            <a:pPr marL="457200" lvl="0" indent="-457200">
              <a:spcBef>
                <a:spcPct val="20000"/>
              </a:spcBef>
              <a:defRPr/>
            </a:pPr>
            <a:endParaRPr lang="en-US" sz="320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17" name="Retângulo 16"/>
          <p:cNvSpPr/>
          <p:nvPr userDrawn="1"/>
        </p:nvSpPr>
        <p:spPr>
          <a:xfrm>
            <a:off x="0" y="-71462"/>
            <a:ext cx="57864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800" dirty="0" smtClean="0">
                <a:solidFill>
                  <a:schemeClr val="bg1"/>
                </a:solidFill>
                <a:latin typeface="Garamond" pitchFamily="18" charset="0"/>
              </a:rPr>
              <a:t>Instrumentação</a:t>
            </a:r>
            <a:r>
              <a:rPr lang="en-US" sz="1800" dirty="0" smtClean="0">
                <a:solidFill>
                  <a:schemeClr val="bg1"/>
                </a:solidFill>
                <a:latin typeface="Garamond" pitchFamily="18" charset="0"/>
              </a:rPr>
              <a:t> </a:t>
            </a:r>
            <a:r>
              <a:rPr lang="pt-BR" sz="1800" dirty="0" smtClean="0">
                <a:solidFill>
                  <a:schemeClr val="bg1"/>
                </a:solidFill>
                <a:latin typeface="Garamond" pitchFamily="18" charset="0"/>
              </a:rPr>
              <a:t>Inteligente</a:t>
            </a:r>
            <a:endParaRPr lang="en-US" dirty="0">
              <a:solidFill>
                <a:schemeClr val="bg1"/>
              </a:solidFill>
              <a:latin typeface="Garamond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1" r:id="rId2"/>
    <p:sldLayoutId id="2147483662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0" y="916528"/>
            <a:ext cx="91440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BR" dirty="0" smtClean="0"/>
              <a:t> </a:t>
            </a:r>
            <a:endParaRPr lang="en-US" dirty="0"/>
          </a:p>
        </p:txBody>
      </p:sp>
      <p:pic>
        <p:nvPicPr>
          <p:cNvPr id="5" name="Imagem 4" descr="unb_logo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86050" y="4714884"/>
            <a:ext cx="3500462" cy="1785950"/>
          </a:xfrm>
          <a:prstGeom prst="rect">
            <a:avLst/>
          </a:prstGeom>
        </p:spPr>
      </p:pic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0" y="2643182"/>
            <a:ext cx="9144000" cy="877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</a:pPr>
            <a:endParaRPr lang="pt-BR" sz="1400" b="1" dirty="0">
              <a:solidFill>
                <a:srgbClr val="000099"/>
              </a:solidFill>
              <a:latin typeface="Garamond" pitchFamily="18" charset="0"/>
              <a:cs typeface="Times New Roman" pitchFamily="18" charset="0"/>
            </a:endParaRP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pt-BR" sz="3600" b="1" dirty="0">
                <a:latin typeface="Garamond" pitchFamily="18" charset="0"/>
                <a:cs typeface="Times New Roman" pitchFamily="18" charset="0"/>
              </a:rPr>
              <a:t>Edgar </a:t>
            </a:r>
            <a:r>
              <a:rPr lang="pt-BR" sz="3600" b="1" dirty="0" smtClean="0">
                <a:latin typeface="Garamond" pitchFamily="18" charset="0"/>
                <a:cs typeface="Times New Roman" pitchFamily="18" charset="0"/>
              </a:rPr>
              <a:t>Jhonny Amaya Simeón</a:t>
            </a:r>
          </a:p>
        </p:txBody>
      </p:sp>
      <p:sp>
        <p:nvSpPr>
          <p:cNvPr id="10" name="Retângulo de cantos arredondados 9"/>
          <p:cNvSpPr/>
          <p:nvPr/>
        </p:nvSpPr>
        <p:spPr>
          <a:xfrm>
            <a:off x="142876" y="1000108"/>
            <a:ext cx="8929718" cy="1785950"/>
          </a:xfrm>
          <a:prstGeom prst="roundRect">
            <a:avLst/>
          </a:prstGeom>
          <a:solidFill>
            <a:srgbClr val="000066"/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dirty="0" smtClean="0">
                <a:latin typeface="Garamond" pitchFamily="18" charset="0"/>
              </a:rPr>
              <a:t>Projeto: Controle </a:t>
            </a:r>
            <a:r>
              <a:rPr lang="pt-BR" sz="4000" dirty="0" err="1" smtClean="0">
                <a:latin typeface="Garamond" pitchFamily="18" charset="0"/>
              </a:rPr>
              <a:t>PID</a:t>
            </a:r>
            <a:r>
              <a:rPr lang="pt-BR" sz="4000" dirty="0" smtClean="0">
                <a:latin typeface="Garamond" pitchFamily="18" charset="0"/>
              </a:rPr>
              <a:t> de </a:t>
            </a:r>
            <a:r>
              <a:rPr lang="pt-BR" sz="4000" dirty="0" err="1" smtClean="0">
                <a:latin typeface="Garamond" pitchFamily="18" charset="0"/>
              </a:rPr>
              <a:t>Nivel</a:t>
            </a:r>
            <a:r>
              <a:rPr lang="pt-BR" sz="4000" dirty="0" smtClean="0">
                <a:latin typeface="Garamond" pitchFamily="18" charset="0"/>
              </a:rPr>
              <a:t> do tanque de Aquecimento</a:t>
            </a:r>
            <a:endParaRPr lang="pt-BR" sz="400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0" y="3571876"/>
            <a:ext cx="9144000" cy="1157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pt-BR" sz="2400" b="1" dirty="0" smtClean="0">
                <a:solidFill>
                  <a:srgbClr val="0038A8"/>
                </a:solidFill>
                <a:latin typeface="Garamond" pitchFamily="18" charset="0"/>
                <a:cs typeface="Times New Roman" pitchFamily="18" charset="0"/>
              </a:rPr>
              <a:t>Grupo de Automação e Controle (GRACO)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pt-BR" sz="2400" b="1" dirty="0" smtClean="0">
                <a:solidFill>
                  <a:srgbClr val="0038A8"/>
                </a:solidFill>
                <a:latin typeface="Garamond" pitchFamily="18" charset="0"/>
                <a:cs typeface="Times New Roman" pitchFamily="18" charset="0"/>
              </a:rPr>
              <a:t>Universidade de Brasília (UnB)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pt-BR" sz="2400" b="1" dirty="0" smtClean="0">
                <a:solidFill>
                  <a:srgbClr val="0038A8"/>
                </a:solidFill>
                <a:latin typeface="Garamond" pitchFamily="18" charset="0"/>
                <a:cs typeface="Times New Roman" pitchFamily="18" charset="0"/>
              </a:rPr>
              <a:t>eamaya@unb.br </a:t>
            </a:r>
            <a:endParaRPr lang="pt-BR" sz="1400" b="1" dirty="0">
              <a:solidFill>
                <a:srgbClr val="0038A8"/>
              </a:solidFill>
              <a:latin typeface="Garamond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Grp="1" noChangeArrowheads="1"/>
          </p:cNvSpPr>
          <p:nvPr>
            <p:ph type="title"/>
          </p:nvPr>
        </p:nvSpPr>
        <p:spPr>
          <a:xfrm>
            <a:off x="477862" y="428604"/>
            <a:ext cx="7594600" cy="723900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r>
              <a:rPr lang="pt-BR" sz="4000" dirty="0" smtClean="0">
                <a:solidFill>
                  <a:schemeClr val="bg1"/>
                </a:solidFill>
                <a:latin typeface="Garamond" pitchFamily="18" charset="0"/>
              </a:rPr>
              <a:t>Sintonização do </a:t>
            </a:r>
            <a:r>
              <a:rPr lang="pt-BR" sz="4000" dirty="0" err="1" smtClean="0">
                <a:solidFill>
                  <a:schemeClr val="bg1"/>
                </a:solidFill>
                <a:latin typeface="Garamond" pitchFamily="18" charset="0"/>
              </a:rPr>
              <a:t>PID</a:t>
            </a:r>
            <a:endParaRPr lang="pt-BR" sz="4000" dirty="0" smtClean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357190" y="214290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Garamond" pitchFamily="18" charset="0"/>
              </a:rPr>
              <a:t>Sinótico</a:t>
            </a:r>
            <a:endParaRPr lang="en-US" sz="200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481388" y="1281135"/>
            <a:ext cx="2384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2400">
                <a:solidFill>
                  <a:srgbClr val="3333CC"/>
                </a:solidFill>
              </a:rPr>
              <a:t>Ziegler-Nichols</a:t>
            </a:r>
            <a:endParaRPr lang="en-US" sz="2400">
              <a:solidFill>
                <a:srgbClr val="3333CC"/>
              </a:solidFill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138238" y="1938360"/>
            <a:ext cx="26146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u="sng">
                <a:solidFill>
                  <a:schemeClr val="accent2"/>
                </a:solidFill>
              </a:rPr>
              <a:t>Método da Curva de Reação:</a:t>
            </a: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1219200" y="3927498"/>
            <a:ext cx="28305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1" name="Line 6"/>
          <p:cNvSpPr>
            <a:spLocks noChangeShapeType="1"/>
          </p:cNvSpPr>
          <p:nvPr/>
        </p:nvSpPr>
        <p:spPr bwMode="auto">
          <a:xfrm flipV="1">
            <a:off x="1320800" y="2781323"/>
            <a:ext cx="0" cy="127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3" name="Freeform 7"/>
          <p:cNvSpPr>
            <a:spLocks/>
          </p:cNvSpPr>
          <p:nvPr/>
        </p:nvSpPr>
        <p:spPr bwMode="auto">
          <a:xfrm>
            <a:off x="1320800" y="3249635"/>
            <a:ext cx="2511425" cy="700088"/>
          </a:xfrm>
          <a:custGeom>
            <a:avLst/>
            <a:gdLst/>
            <a:ahLst/>
            <a:cxnLst>
              <a:cxn ang="0">
                <a:pos x="0" y="424"/>
              </a:cxn>
              <a:cxn ang="0">
                <a:pos x="224" y="351"/>
              </a:cxn>
              <a:cxn ang="0">
                <a:pos x="649" y="58"/>
              </a:cxn>
              <a:cxn ang="0">
                <a:pos x="1582" y="4"/>
              </a:cxn>
            </a:cxnLst>
            <a:rect l="0" t="0" r="r" b="b"/>
            <a:pathLst>
              <a:path w="1582" h="441">
                <a:moveTo>
                  <a:pt x="0" y="424"/>
                </a:moveTo>
                <a:cubicBezTo>
                  <a:pt x="56" y="423"/>
                  <a:pt x="104" y="441"/>
                  <a:pt x="224" y="351"/>
                </a:cubicBezTo>
                <a:cubicBezTo>
                  <a:pt x="344" y="261"/>
                  <a:pt x="423" y="116"/>
                  <a:pt x="649" y="58"/>
                </a:cubicBezTo>
                <a:cubicBezTo>
                  <a:pt x="875" y="0"/>
                  <a:pt x="1427" y="3"/>
                  <a:pt x="1582" y="4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3946525" y="3598885"/>
            <a:ext cx="2428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/>
              <a:t>t</a:t>
            </a: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1414463" y="2652735"/>
            <a:ext cx="4683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/>
              <a:t>h(t)</a:t>
            </a:r>
          </a:p>
        </p:txBody>
      </p:sp>
      <p:sp>
        <p:nvSpPr>
          <p:cNvPr id="16" name="Line 10"/>
          <p:cNvSpPr>
            <a:spLocks noChangeShapeType="1"/>
          </p:cNvSpPr>
          <p:nvPr/>
        </p:nvSpPr>
        <p:spPr bwMode="auto">
          <a:xfrm flipH="1">
            <a:off x="1300163" y="3249635"/>
            <a:ext cx="25812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7" name="Text Box 11"/>
          <p:cNvSpPr txBox="1">
            <a:spLocks noChangeArrowheads="1"/>
          </p:cNvSpPr>
          <p:nvPr/>
        </p:nvSpPr>
        <p:spPr bwMode="auto">
          <a:xfrm>
            <a:off x="1044575" y="3103585"/>
            <a:ext cx="312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/>
              <a:t>K</a:t>
            </a:r>
          </a:p>
        </p:txBody>
      </p:sp>
      <p:sp>
        <p:nvSpPr>
          <p:cNvPr id="18" name="Line 12"/>
          <p:cNvSpPr>
            <a:spLocks noChangeShapeType="1"/>
          </p:cNvSpPr>
          <p:nvPr/>
        </p:nvSpPr>
        <p:spPr bwMode="auto">
          <a:xfrm flipV="1">
            <a:off x="1428750" y="3187723"/>
            <a:ext cx="914400" cy="852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9" name="Line 13"/>
          <p:cNvSpPr>
            <a:spLocks noChangeShapeType="1"/>
          </p:cNvSpPr>
          <p:nvPr/>
        </p:nvSpPr>
        <p:spPr bwMode="auto">
          <a:xfrm>
            <a:off x="1319213" y="4135460"/>
            <a:ext cx="0" cy="2476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0" name="Line 14"/>
          <p:cNvSpPr>
            <a:spLocks noChangeShapeType="1"/>
          </p:cNvSpPr>
          <p:nvPr/>
        </p:nvSpPr>
        <p:spPr bwMode="auto">
          <a:xfrm flipH="1">
            <a:off x="1552575" y="3987823"/>
            <a:ext cx="0" cy="4000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1" name="Line 15"/>
          <p:cNvSpPr>
            <a:spLocks noChangeShapeType="1"/>
          </p:cNvSpPr>
          <p:nvPr/>
        </p:nvSpPr>
        <p:spPr bwMode="auto">
          <a:xfrm flipH="1">
            <a:off x="2281238" y="3211535"/>
            <a:ext cx="0" cy="11715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2" name="Line 16"/>
          <p:cNvSpPr>
            <a:spLocks noChangeShapeType="1"/>
          </p:cNvSpPr>
          <p:nvPr/>
        </p:nvSpPr>
        <p:spPr bwMode="auto">
          <a:xfrm>
            <a:off x="1319213" y="4311673"/>
            <a:ext cx="233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3" name="Line 17"/>
          <p:cNvSpPr>
            <a:spLocks noChangeShapeType="1"/>
          </p:cNvSpPr>
          <p:nvPr/>
        </p:nvSpPr>
        <p:spPr bwMode="auto">
          <a:xfrm>
            <a:off x="1566863" y="4316435"/>
            <a:ext cx="7000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4" name="Text Box 18"/>
          <p:cNvSpPr txBox="1">
            <a:spLocks noChangeArrowheads="1"/>
          </p:cNvSpPr>
          <p:nvPr/>
        </p:nvSpPr>
        <p:spPr bwMode="auto">
          <a:xfrm>
            <a:off x="1296988" y="432754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/>
              <a:t>L</a:t>
            </a:r>
          </a:p>
        </p:txBody>
      </p:sp>
      <p:sp>
        <p:nvSpPr>
          <p:cNvPr id="25" name="Text Box 19"/>
          <p:cNvSpPr txBox="1">
            <a:spLocks noChangeArrowheads="1"/>
          </p:cNvSpPr>
          <p:nvPr/>
        </p:nvSpPr>
        <p:spPr bwMode="auto">
          <a:xfrm>
            <a:off x="1778000" y="4322785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/>
              <a:t>T</a:t>
            </a:r>
          </a:p>
        </p:txBody>
      </p:sp>
      <p:grpSp>
        <p:nvGrpSpPr>
          <p:cNvPr id="26" name="Group 20"/>
          <p:cNvGrpSpPr>
            <a:grpSpLocks/>
          </p:cNvGrpSpPr>
          <p:nvPr/>
        </p:nvGrpSpPr>
        <p:grpSpPr bwMode="auto">
          <a:xfrm>
            <a:off x="4600575" y="1793898"/>
            <a:ext cx="3848100" cy="4716462"/>
            <a:chOff x="2898" y="1061"/>
            <a:chExt cx="2424" cy="2971"/>
          </a:xfrm>
        </p:grpSpPr>
        <p:sp>
          <p:nvSpPr>
            <p:cNvPr id="27" name="Text Box 21"/>
            <p:cNvSpPr txBox="1">
              <a:spLocks noChangeArrowheads="1"/>
            </p:cNvSpPr>
            <p:nvPr/>
          </p:nvSpPr>
          <p:spPr bwMode="auto">
            <a:xfrm>
              <a:off x="3400" y="1148"/>
              <a:ext cx="180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BR" u="sng">
                  <a:solidFill>
                    <a:schemeClr val="accent2"/>
                  </a:solidFill>
                </a:rPr>
                <a:t>Método do Limiar de Oscilação:</a:t>
              </a:r>
            </a:p>
          </p:txBody>
        </p:sp>
        <p:sp>
          <p:nvSpPr>
            <p:cNvPr id="28" name="Line 22"/>
            <p:cNvSpPr>
              <a:spLocks noChangeShapeType="1"/>
            </p:cNvSpPr>
            <p:nvPr/>
          </p:nvSpPr>
          <p:spPr bwMode="auto">
            <a:xfrm>
              <a:off x="2898" y="1061"/>
              <a:ext cx="0" cy="2971"/>
            </a:xfrm>
            <a:prstGeom prst="line">
              <a:avLst/>
            </a:prstGeom>
            <a:noFill/>
            <a:ln w="19050">
              <a:solidFill>
                <a:srgbClr val="3333C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23"/>
            <p:cNvSpPr>
              <a:spLocks noChangeShapeType="1"/>
            </p:cNvSpPr>
            <p:nvPr/>
          </p:nvSpPr>
          <p:spPr bwMode="auto">
            <a:xfrm>
              <a:off x="3314" y="2418"/>
              <a:ext cx="178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" name="Line 24"/>
            <p:cNvSpPr>
              <a:spLocks noChangeShapeType="1"/>
            </p:cNvSpPr>
            <p:nvPr/>
          </p:nvSpPr>
          <p:spPr bwMode="auto">
            <a:xfrm flipV="1">
              <a:off x="3378" y="1696"/>
              <a:ext cx="0" cy="8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" name="Text Box 25"/>
            <p:cNvSpPr txBox="1">
              <a:spLocks noChangeArrowheads="1"/>
            </p:cNvSpPr>
            <p:nvPr/>
          </p:nvSpPr>
          <p:spPr bwMode="auto">
            <a:xfrm>
              <a:off x="5032" y="2211"/>
              <a:ext cx="15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BR"/>
                <a:t>t</a:t>
              </a:r>
            </a:p>
          </p:txBody>
        </p:sp>
        <p:sp>
          <p:nvSpPr>
            <p:cNvPr id="32" name="Text Box 26"/>
            <p:cNvSpPr txBox="1">
              <a:spLocks noChangeArrowheads="1"/>
            </p:cNvSpPr>
            <p:nvPr/>
          </p:nvSpPr>
          <p:spPr bwMode="auto">
            <a:xfrm>
              <a:off x="3418" y="1653"/>
              <a:ext cx="29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BR"/>
                <a:t>h(t)</a:t>
              </a:r>
            </a:p>
          </p:txBody>
        </p:sp>
        <p:sp>
          <p:nvSpPr>
            <p:cNvPr id="33" name="Freeform 27"/>
            <p:cNvSpPr>
              <a:spLocks/>
            </p:cNvSpPr>
            <p:nvPr/>
          </p:nvSpPr>
          <p:spPr bwMode="auto">
            <a:xfrm>
              <a:off x="3756" y="1957"/>
              <a:ext cx="144" cy="171"/>
            </a:xfrm>
            <a:custGeom>
              <a:avLst/>
              <a:gdLst/>
              <a:ahLst/>
              <a:cxnLst>
                <a:cxn ang="0">
                  <a:pos x="0" y="168"/>
                </a:cxn>
                <a:cxn ang="0">
                  <a:pos x="75" y="0"/>
                </a:cxn>
                <a:cxn ang="0">
                  <a:pos x="144" y="171"/>
                </a:cxn>
              </a:cxnLst>
              <a:rect l="0" t="0" r="r" b="b"/>
              <a:pathLst>
                <a:path w="144" h="171">
                  <a:moveTo>
                    <a:pt x="0" y="168"/>
                  </a:moveTo>
                  <a:cubicBezTo>
                    <a:pt x="12" y="140"/>
                    <a:pt x="24" y="0"/>
                    <a:pt x="75" y="0"/>
                  </a:cubicBezTo>
                  <a:cubicBezTo>
                    <a:pt x="126" y="0"/>
                    <a:pt x="130" y="136"/>
                    <a:pt x="144" y="171"/>
                  </a:cubicBezTo>
                </a:path>
              </a:pathLst>
            </a:custGeom>
            <a:noFill/>
            <a:ln w="28575" cap="flat" cmpd="sng">
              <a:solidFill>
                <a:schemeClr val="accent2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" name="Freeform 28"/>
            <p:cNvSpPr>
              <a:spLocks/>
            </p:cNvSpPr>
            <p:nvPr/>
          </p:nvSpPr>
          <p:spPr bwMode="auto">
            <a:xfrm flipV="1">
              <a:off x="3899" y="2122"/>
              <a:ext cx="144" cy="171"/>
            </a:xfrm>
            <a:custGeom>
              <a:avLst/>
              <a:gdLst/>
              <a:ahLst/>
              <a:cxnLst>
                <a:cxn ang="0">
                  <a:pos x="0" y="168"/>
                </a:cxn>
                <a:cxn ang="0">
                  <a:pos x="75" y="0"/>
                </a:cxn>
                <a:cxn ang="0">
                  <a:pos x="144" y="171"/>
                </a:cxn>
              </a:cxnLst>
              <a:rect l="0" t="0" r="r" b="b"/>
              <a:pathLst>
                <a:path w="144" h="171">
                  <a:moveTo>
                    <a:pt x="0" y="168"/>
                  </a:moveTo>
                  <a:cubicBezTo>
                    <a:pt x="12" y="140"/>
                    <a:pt x="24" y="0"/>
                    <a:pt x="75" y="0"/>
                  </a:cubicBezTo>
                  <a:cubicBezTo>
                    <a:pt x="126" y="0"/>
                    <a:pt x="130" y="136"/>
                    <a:pt x="144" y="171"/>
                  </a:cubicBezTo>
                </a:path>
              </a:pathLst>
            </a:custGeom>
            <a:noFill/>
            <a:ln w="28575" cap="flat" cmpd="sng">
              <a:solidFill>
                <a:schemeClr val="accent2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" name="Freeform 29"/>
            <p:cNvSpPr>
              <a:spLocks/>
            </p:cNvSpPr>
            <p:nvPr/>
          </p:nvSpPr>
          <p:spPr bwMode="auto">
            <a:xfrm>
              <a:off x="4042" y="1954"/>
              <a:ext cx="144" cy="171"/>
            </a:xfrm>
            <a:custGeom>
              <a:avLst/>
              <a:gdLst/>
              <a:ahLst/>
              <a:cxnLst>
                <a:cxn ang="0">
                  <a:pos x="0" y="168"/>
                </a:cxn>
                <a:cxn ang="0">
                  <a:pos x="75" y="0"/>
                </a:cxn>
                <a:cxn ang="0">
                  <a:pos x="144" y="171"/>
                </a:cxn>
              </a:cxnLst>
              <a:rect l="0" t="0" r="r" b="b"/>
              <a:pathLst>
                <a:path w="144" h="171">
                  <a:moveTo>
                    <a:pt x="0" y="168"/>
                  </a:moveTo>
                  <a:cubicBezTo>
                    <a:pt x="12" y="140"/>
                    <a:pt x="24" y="0"/>
                    <a:pt x="75" y="0"/>
                  </a:cubicBezTo>
                  <a:cubicBezTo>
                    <a:pt x="126" y="0"/>
                    <a:pt x="130" y="136"/>
                    <a:pt x="144" y="171"/>
                  </a:cubicBezTo>
                </a:path>
              </a:pathLst>
            </a:custGeom>
            <a:noFill/>
            <a:ln w="28575" cap="flat" cmpd="sng">
              <a:solidFill>
                <a:schemeClr val="accent2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6" name="Freeform 30"/>
            <p:cNvSpPr>
              <a:spLocks/>
            </p:cNvSpPr>
            <p:nvPr/>
          </p:nvSpPr>
          <p:spPr bwMode="auto">
            <a:xfrm flipV="1">
              <a:off x="4185" y="2119"/>
              <a:ext cx="144" cy="171"/>
            </a:xfrm>
            <a:custGeom>
              <a:avLst/>
              <a:gdLst/>
              <a:ahLst/>
              <a:cxnLst>
                <a:cxn ang="0">
                  <a:pos x="0" y="168"/>
                </a:cxn>
                <a:cxn ang="0">
                  <a:pos x="75" y="0"/>
                </a:cxn>
                <a:cxn ang="0">
                  <a:pos x="144" y="171"/>
                </a:cxn>
              </a:cxnLst>
              <a:rect l="0" t="0" r="r" b="b"/>
              <a:pathLst>
                <a:path w="144" h="171">
                  <a:moveTo>
                    <a:pt x="0" y="168"/>
                  </a:moveTo>
                  <a:cubicBezTo>
                    <a:pt x="12" y="140"/>
                    <a:pt x="24" y="0"/>
                    <a:pt x="75" y="0"/>
                  </a:cubicBezTo>
                  <a:cubicBezTo>
                    <a:pt x="126" y="0"/>
                    <a:pt x="130" y="136"/>
                    <a:pt x="144" y="171"/>
                  </a:cubicBezTo>
                </a:path>
              </a:pathLst>
            </a:custGeom>
            <a:noFill/>
            <a:ln w="28575" cap="flat" cmpd="sng">
              <a:solidFill>
                <a:schemeClr val="accent2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" name="Freeform 31"/>
            <p:cNvSpPr>
              <a:spLocks/>
            </p:cNvSpPr>
            <p:nvPr/>
          </p:nvSpPr>
          <p:spPr bwMode="auto">
            <a:xfrm>
              <a:off x="4327" y="1959"/>
              <a:ext cx="144" cy="171"/>
            </a:xfrm>
            <a:custGeom>
              <a:avLst/>
              <a:gdLst/>
              <a:ahLst/>
              <a:cxnLst>
                <a:cxn ang="0">
                  <a:pos x="0" y="168"/>
                </a:cxn>
                <a:cxn ang="0">
                  <a:pos x="75" y="0"/>
                </a:cxn>
                <a:cxn ang="0">
                  <a:pos x="144" y="171"/>
                </a:cxn>
              </a:cxnLst>
              <a:rect l="0" t="0" r="r" b="b"/>
              <a:pathLst>
                <a:path w="144" h="171">
                  <a:moveTo>
                    <a:pt x="0" y="168"/>
                  </a:moveTo>
                  <a:cubicBezTo>
                    <a:pt x="12" y="140"/>
                    <a:pt x="24" y="0"/>
                    <a:pt x="75" y="0"/>
                  </a:cubicBezTo>
                  <a:cubicBezTo>
                    <a:pt x="126" y="0"/>
                    <a:pt x="130" y="136"/>
                    <a:pt x="144" y="171"/>
                  </a:cubicBezTo>
                </a:path>
              </a:pathLst>
            </a:custGeom>
            <a:noFill/>
            <a:ln w="28575" cap="flat" cmpd="sng">
              <a:solidFill>
                <a:schemeClr val="accent2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8" name="Freeform 32"/>
            <p:cNvSpPr>
              <a:spLocks/>
            </p:cNvSpPr>
            <p:nvPr/>
          </p:nvSpPr>
          <p:spPr bwMode="auto">
            <a:xfrm flipV="1">
              <a:off x="4470" y="2122"/>
              <a:ext cx="144" cy="171"/>
            </a:xfrm>
            <a:custGeom>
              <a:avLst/>
              <a:gdLst/>
              <a:ahLst/>
              <a:cxnLst>
                <a:cxn ang="0">
                  <a:pos x="0" y="168"/>
                </a:cxn>
                <a:cxn ang="0">
                  <a:pos x="75" y="0"/>
                </a:cxn>
                <a:cxn ang="0">
                  <a:pos x="144" y="171"/>
                </a:cxn>
              </a:cxnLst>
              <a:rect l="0" t="0" r="r" b="b"/>
              <a:pathLst>
                <a:path w="144" h="171">
                  <a:moveTo>
                    <a:pt x="0" y="168"/>
                  </a:moveTo>
                  <a:cubicBezTo>
                    <a:pt x="12" y="140"/>
                    <a:pt x="24" y="0"/>
                    <a:pt x="75" y="0"/>
                  </a:cubicBezTo>
                  <a:cubicBezTo>
                    <a:pt x="126" y="0"/>
                    <a:pt x="130" y="136"/>
                    <a:pt x="144" y="171"/>
                  </a:cubicBezTo>
                </a:path>
              </a:pathLst>
            </a:custGeom>
            <a:noFill/>
            <a:ln w="28575" cap="flat" cmpd="sng">
              <a:solidFill>
                <a:schemeClr val="accent2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" name="Freeform 33"/>
            <p:cNvSpPr>
              <a:spLocks/>
            </p:cNvSpPr>
            <p:nvPr/>
          </p:nvSpPr>
          <p:spPr bwMode="auto">
            <a:xfrm>
              <a:off x="4613" y="1954"/>
              <a:ext cx="144" cy="171"/>
            </a:xfrm>
            <a:custGeom>
              <a:avLst/>
              <a:gdLst/>
              <a:ahLst/>
              <a:cxnLst>
                <a:cxn ang="0">
                  <a:pos x="0" y="168"/>
                </a:cxn>
                <a:cxn ang="0">
                  <a:pos x="75" y="0"/>
                </a:cxn>
                <a:cxn ang="0">
                  <a:pos x="144" y="171"/>
                </a:cxn>
              </a:cxnLst>
              <a:rect l="0" t="0" r="r" b="b"/>
              <a:pathLst>
                <a:path w="144" h="171">
                  <a:moveTo>
                    <a:pt x="0" y="168"/>
                  </a:moveTo>
                  <a:cubicBezTo>
                    <a:pt x="12" y="140"/>
                    <a:pt x="24" y="0"/>
                    <a:pt x="75" y="0"/>
                  </a:cubicBezTo>
                  <a:cubicBezTo>
                    <a:pt x="126" y="0"/>
                    <a:pt x="130" y="136"/>
                    <a:pt x="144" y="171"/>
                  </a:cubicBezTo>
                </a:path>
              </a:pathLst>
            </a:custGeom>
            <a:noFill/>
            <a:ln w="28575" cap="flat" cmpd="sng">
              <a:solidFill>
                <a:schemeClr val="accent2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0" name="Freeform 34"/>
            <p:cNvSpPr>
              <a:spLocks/>
            </p:cNvSpPr>
            <p:nvPr/>
          </p:nvSpPr>
          <p:spPr bwMode="auto">
            <a:xfrm flipV="1">
              <a:off x="4756" y="2119"/>
              <a:ext cx="144" cy="171"/>
            </a:xfrm>
            <a:custGeom>
              <a:avLst/>
              <a:gdLst/>
              <a:ahLst/>
              <a:cxnLst>
                <a:cxn ang="0">
                  <a:pos x="0" y="168"/>
                </a:cxn>
                <a:cxn ang="0">
                  <a:pos x="75" y="0"/>
                </a:cxn>
                <a:cxn ang="0">
                  <a:pos x="144" y="171"/>
                </a:cxn>
              </a:cxnLst>
              <a:rect l="0" t="0" r="r" b="b"/>
              <a:pathLst>
                <a:path w="144" h="171">
                  <a:moveTo>
                    <a:pt x="0" y="168"/>
                  </a:moveTo>
                  <a:cubicBezTo>
                    <a:pt x="12" y="140"/>
                    <a:pt x="24" y="0"/>
                    <a:pt x="75" y="0"/>
                  </a:cubicBezTo>
                  <a:cubicBezTo>
                    <a:pt x="126" y="0"/>
                    <a:pt x="130" y="136"/>
                    <a:pt x="144" y="171"/>
                  </a:cubicBezTo>
                </a:path>
              </a:pathLst>
            </a:custGeom>
            <a:noFill/>
            <a:ln w="28575" cap="flat" cmpd="sng">
              <a:solidFill>
                <a:schemeClr val="accent2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" name="Line 35"/>
            <p:cNvSpPr>
              <a:spLocks noChangeShapeType="1"/>
            </p:cNvSpPr>
            <p:nvPr/>
          </p:nvSpPr>
          <p:spPr bwMode="auto">
            <a:xfrm flipH="1">
              <a:off x="4115" y="1778"/>
              <a:ext cx="0" cy="2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" name="Line 36"/>
            <p:cNvSpPr>
              <a:spLocks noChangeShapeType="1"/>
            </p:cNvSpPr>
            <p:nvPr/>
          </p:nvSpPr>
          <p:spPr bwMode="auto">
            <a:xfrm flipH="1">
              <a:off x="4403" y="1775"/>
              <a:ext cx="0" cy="2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" name="Line 37"/>
            <p:cNvSpPr>
              <a:spLocks noChangeShapeType="1"/>
            </p:cNvSpPr>
            <p:nvPr/>
          </p:nvSpPr>
          <p:spPr bwMode="auto">
            <a:xfrm flipV="1">
              <a:off x="4109" y="1838"/>
              <a:ext cx="288" cy="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" name="Text Box 38"/>
            <p:cNvSpPr txBox="1">
              <a:spLocks noChangeArrowheads="1"/>
            </p:cNvSpPr>
            <p:nvPr/>
          </p:nvSpPr>
          <p:spPr bwMode="auto">
            <a:xfrm>
              <a:off x="4160" y="1621"/>
              <a:ext cx="19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BR"/>
                <a:t>P</a:t>
              </a:r>
            </a:p>
          </p:txBody>
        </p:sp>
        <p:sp>
          <p:nvSpPr>
            <p:cNvPr id="45" name="Text Box 39"/>
            <p:cNvSpPr txBox="1">
              <a:spLocks noChangeArrowheads="1"/>
            </p:cNvSpPr>
            <p:nvPr/>
          </p:nvSpPr>
          <p:spPr bwMode="auto">
            <a:xfrm>
              <a:off x="4198" y="1673"/>
              <a:ext cx="17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BR"/>
                <a:t>c</a:t>
              </a:r>
            </a:p>
          </p:txBody>
        </p:sp>
        <p:sp>
          <p:nvSpPr>
            <p:cNvPr id="46" name="Text Box 40"/>
            <p:cNvSpPr txBox="1">
              <a:spLocks noChangeArrowheads="1"/>
            </p:cNvSpPr>
            <p:nvPr/>
          </p:nvSpPr>
          <p:spPr bwMode="auto">
            <a:xfrm>
              <a:off x="3714" y="2477"/>
              <a:ext cx="160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pt-BR" dirty="0">
                  <a:solidFill>
                    <a:schemeClr val="accent2"/>
                  </a:solidFill>
                </a:rPr>
                <a:t>Oscilação com </a:t>
              </a:r>
              <a:r>
                <a:rPr lang="pt-BR" dirty="0" err="1">
                  <a:solidFill>
                    <a:schemeClr val="accent2"/>
                  </a:solidFill>
                </a:rPr>
                <a:t>K</a:t>
              </a:r>
              <a:r>
                <a:rPr lang="pt-BR" baseline="-25000" dirty="0" err="1">
                  <a:solidFill>
                    <a:schemeClr val="accent2"/>
                  </a:solidFill>
                </a:rPr>
                <a:t>p</a:t>
              </a:r>
              <a:r>
                <a:rPr lang="pt-BR" dirty="0">
                  <a:solidFill>
                    <a:schemeClr val="accent2"/>
                  </a:solidFill>
                </a:rPr>
                <a:t> = </a:t>
              </a:r>
              <a:r>
                <a:rPr lang="pt-BR" dirty="0" err="1">
                  <a:solidFill>
                    <a:schemeClr val="accent2"/>
                  </a:solidFill>
                </a:rPr>
                <a:t>K</a:t>
              </a:r>
              <a:r>
                <a:rPr lang="pt-BR" baseline="-25000" dirty="0" err="1">
                  <a:solidFill>
                    <a:schemeClr val="accent2"/>
                  </a:solidFill>
                </a:rPr>
                <a:t>c</a:t>
              </a:r>
              <a:endParaRPr lang="pt-BR" dirty="0">
                <a:solidFill>
                  <a:schemeClr val="accent2"/>
                </a:solidFill>
              </a:endParaRPr>
            </a:p>
          </p:txBody>
        </p:sp>
      </p:grpSp>
      <p:sp>
        <p:nvSpPr>
          <p:cNvPr id="47" name="Text Box 41"/>
          <p:cNvSpPr txBox="1">
            <a:spLocks noChangeArrowheads="1"/>
          </p:cNvSpPr>
          <p:nvPr/>
        </p:nvSpPr>
        <p:spPr bwMode="auto">
          <a:xfrm>
            <a:off x="2227263" y="2692423"/>
            <a:ext cx="14462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>
                <a:solidFill>
                  <a:schemeClr val="accent2"/>
                </a:solidFill>
              </a:rPr>
              <a:t>PID em Manual</a:t>
            </a:r>
          </a:p>
        </p:txBody>
      </p:sp>
      <p:graphicFrame>
        <p:nvGraphicFramePr>
          <p:cNvPr id="48" name="Group 42"/>
          <p:cNvGraphicFramePr>
            <a:graphicFrameLocks noGrp="1"/>
          </p:cNvGraphicFramePr>
          <p:nvPr/>
        </p:nvGraphicFramePr>
        <p:xfrm>
          <a:off x="434975" y="4918098"/>
          <a:ext cx="3889375" cy="1509713"/>
        </p:xfrm>
        <a:graphic>
          <a:graphicData uri="http://schemas.openxmlformats.org/drawingml/2006/table">
            <a:tbl>
              <a:tblPr/>
              <a:tblGrid>
                <a:gridCol w="973138"/>
                <a:gridCol w="971550"/>
                <a:gridCol w="973137"/>
                <a:gridCol w="971550"/>
              </a:tblGrid>
              <a:tr h="377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  <a:r>
                        <a:rPr kumimoji="0" lang="pt-BR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endParaRPr kumimoji="0" lang="pt-B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  <a:r>
                        <a:rPr kumimoji="0" lang="pt-BR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  <a:endParaRPr kumimoji="0" lang="pt-B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  <a:r>
                        <a:rPr kumimoji="0" lang="pt-BR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  <a:endParaRPr kumimoji="0" lang="pt-B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T/L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0.9 T/L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0.3/L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1.2 T/L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0.5/L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0.5L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9" name="Group 69"/>
          <p:cNvGraphicFramePr>
            <a:graphicFrameLocks noGrp="1"/>
          </p:cNvGraphicFramePr>
          <p:nvPr/>
        </p:nvGraphicFramePr>
        <p:xfrm>
          <a:off x="4868863" y="4911748"/>
          <a:ext cx="3889375" cy="1509713"/>
        </p:xfrm>
        <a:graphic>
          <a:graphicData uri="http://schemas.openxmlformats.org/drawingml/2006/table">
            <a:tbl>
              <a:tblPr/>
              <a:tblGrid>
                <a:gridCol w="973137"/>
                <a:gridCol w="971550"/>
                <a:gridCol w="973138"/>
                <a:gridCol w="971550"/>
              </a:tblGrid>
              <a:tr h="377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  <a:r>
                        <a:rPr kumimoji="0" lang="pt-BR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endParaRPr kumimoji="0" lang="pt-B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  <a:r>
                        <a:rPr kumimoji="0" lang="pt-BR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  <a:endParaRPr kumimoji="0" lang="pt-B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  <a:r>
                        <a:rPr kumimoji="0" lang="pt-BR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  <a:endParaRPr kumimoji="0" lang="pt-B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0.5 K</a:t>
                      </a:r>
                      <a:r>
                        <a:rPr kumimoji="0" lang="pt-BR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pt-B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0.45K</a:t>
                      </a:r>
                      <a:r>
                        <a:rPr kumimoji="0" lang="pt-BR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pt-B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1.2/P</a:t>
                      </a:r>
                      <a:r>
                        <a:rPr kumimoji="0" lang="pt-BR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pt-B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0.6K</a:t>
                      </a:r>
                      <a:r>
                        <a:rPr kumimoji="0" lang="pt-BR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pt-B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2/P</a:t>
                      </a:r>
                      <a:r>
                        <a:rPr kumimoji="0" lang="pt-BR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pt-B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0.125P</a:t>
                      </a:r>
                      <a:r>
                        <a:rPr kumimoji="0" lang="pt-BR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pt-B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90522"/>
            <a:ext cx="9144000" cy="723900"/>
          </a:xfrm>
        </p:spPr>
        <p:txBody>
          <a:bodyPr/>
          <a:lstStyle/>
          <a:p>
            <a:r>
              <a:rPr lang="pt-BR" sz="4000" dirty="0" smtClean="0">
                <a:solidFill>
                  <a:schemeClr val="bg1"/>
                </a:solidFill>
                <a:latin typeface="Garamond" pitchFamily="18" charset="0"/>
              </a:rPr>
              <a:t>Planta Didática</a:t>
            </a:r>
            <a:endParaRPr lang="pt-BR" sz="4000" dirty="0">
              <a:solidFill>
                <a:schemeClr val="bg1"/>
              </a:solidFill>
              <a:latin typeface="Garamond" pitchFamily="18" charset="0"/>
            </a:endParaRPr>
          </a:p>
        </p:txBody>
      </p:sp>
      <p:pic>
        <p:nvPicPr>
          <p:cNvPr id="10" name="Picture 5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071538" y="1285860"/>
            <a:ext cx="6786610" cy="5220324"/>
          </a:xfrm>
          <a:prstGeom prst="rect">
            <a:avLst/>
          </a:prstGeom>
          <a:noFill/>
          <a:ln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Grp="1" noChangeArrowheads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aramond" pitchFamily="18" charset="0"/>
                <a:ea typeface="+mj-ea"/>
                <a:cs typeface="+mj-cs"/>
              </a:rPr>
              <a:t>Malha de Controle de </a:t>
            </a:r>
            <a:r>
              <a:rPr kumimoji="0" lang="pt-BR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aramond" pitchFamily="18" charset="0"/>
                <a:ea typeface="+mj-ea"/>
                <a:cs typeface="+mj-cs"/>
              </a:rPr>
              <a:t>Nivel</a:t>
            </a:r>
            <a:endParaRPr kumimoji="0" lang="pt-BR" sz="4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aramond" pitchFamily="18" charset="0"/>
              <a:ea typeface="+mj-ea"/>
              <a:cs typeface="+mj-cs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357190" y="214290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Garamond" pitchFamily="18" charset="0"/>
              </a:rPr>
              <a:t>Sinótico</a:t>
            </a:r>
            <a:endParaRPr lang="en-US" sz="200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252541" y="2571744"/>
            <a:ext cx="2819393" cy="378621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357298"/>
            <a:ext cx="8045450" cy="498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Grp="1" noChangeArrowheads="1"/>
          </p:cNvSpPr>
          <p:nvPr>
            <p:ph type="title"/>
          </p:nvPr>
        </p:nvSpPr>
        <p:spPr>
          <a:xfrm>
            <a:off x="477862" y="428604"/>
            <a:ext cx="7594600" cy="723900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r>
              <a:rPr lang="pt-BR" sz="4000" dirty="0" smtClean="0">
                <a:solidFill>
                  <a:schemeClr val="bg1"/>
                </a:solidFill>
                <a:latin typeface="Garamond" pitchFamily="18" charset="0"/>
              </a:rPr>
              <a:t>Especificações de Desempenho</a:t>
            </a:r>
          </a:p>
        </p:txBody>
      </p:sp>
      <p:sp>
        <p:nvSpPr>
          <p:cNvPr id="9" name="Retângulo 8"/>
          <p:cNvSpPr/>
          <p:nvPr/>
        </p:nvSpPr>
        <p:spPr>
          <a:xfrm>
            <a:off x="357190" y="214290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Garamond" pitchFamily="18" charset="0"/>
              </a:rPr>
              <a:t>Sinótico</a:t>
            </a:r>
            <a:endParaRPr lang="en-US" sz="200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1106488" y="1982788"/>
            <a:ext cx="18097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1600">
                <a:solidFill>
                  <a:schemeClr val="accent2"/>
                </a:solidFill>
              </a:rPr>
              <a:t>Comportamento </a:t>
            </a:r>
          </a:p>
          <a:p>
            <a:r>
              <a:rPr lang="pt-BR" sz="1600">
                <a:solidFill>
                  <a:schemeClr val="accent2"/>
                </a:solidFill>
              </a:rPr>
              <a:t>Desejado</a:t>
            </a:r>
            <a:endParaRPr lang="en-US" sz="1600">
              <a:solidFill>
                <a:schemeClr val="accent2"/>
              </a:solidFill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1365250" y="2765425"/>
            <a:ext cx="1300163" cy="317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50000"/>
              </a:lnSpc>
              <a:buFontTx/>
              <a:buChar char="•"/>
            </a:pPr>
            <a:r>
              <a:rPr lang="pt-BR" dirty="0">
                <a:solidFill>
                  <a:schemeClr val="accent2"/>
                </a:solidFill>
              </a:rPr>
              <a:t>  Rápido</a:t>
            </a:r>
          </a:p>
          <a:p>
            <a:pPr algn="l">
              <a:lnSpc>
                <a:spcPct val="150000"/>
              </a:lnSpc>
              <a:buFontTx/>
              <a:buChar char="•"/>
            </a:pPr>
            <a:r>
              <a:rPr lang="pt-BR" dirty="0">
                <a:solidFill>
                  <a:schemeClr val="accent2"/>
                </a:solidFill>
              </a:rPr>
              <a:t>  Preciso</a:t>
            </a:r>
          </a:p>
          <a:p>
            <a:pPr algn="l">
              <a:lnSpc>
                <a:spcPct val="150000"/>
              </a:lnSpc>
              <a:buFontTx/>
              <a:buChar char="•"/>
            </a:pPr>
            <a:r>
              <a:rPr lang="pt-BR" dirty="0">
                <a:solidFill>
                  <a:schemeClr val="accent2"/>
                </a:solidFill>
              </a:rPr>
              <a:t>  Econômico</a:t>
            </a:r>
          </a:p>
          <a:p>
            <a:pPr algn="l">
              <a:lnSpc>
                <a:spcPct val="150000"/>
              </a:lnSpc>
              <a:buFontTx/>
              <a:buChar char="•"/>
            </a:pPr>
            <a:r>
              <a:rPr lang="pt-BR" dirty="0">
                <a:solidFill>
                  <a:schemeClr val="accent2"/>
                </a:solidFill>
              </a:rPr>
              <a:t>  Seguro</a:t>
            </a:r>
          </a:p>
          <a:p>
            <a:pPr algn="l">
              <a:lnSpc>
                <a:spcPct val="150000"/>
              </a:lnSpc>
              <a:buFontTx/>
              <a:buChar char="•"/>
            </a:pPr>
            <a:r>
              <a:rPr lang="pt-BR" dirty="0">
                <a:solidFill>
                  <a:schemeClr val="accent2"/>
                </a:solidFill>
              </a:rPr>
              <a:t>  Confiável</a:t>
            </a:r>
          </a:p>
          <a:p>
            <a:pPr algn="l">
              <a:lnSpc>
                <a:spcPct val="150000"/>
              </a:lnSpc>
              <a:buFontTx/>
              <a:buChar char="•"/>
            </a:pPr>
            <a:r>
              <a:rPr lang="pt-BR" dirty="0">
                <a:solidFill>
                  <a:schemeClr val="accent2"/>
                </a:solidFill>
              </a:rPr>
              <a:t>  Simples</a:t>
            </a:r>
          </a:p>
          <a:p>
            <a:pPr algn="l">
              <a:lnSpc>
                <a:spcPct val="150000"/>
              </a:lnSpc>
              <a:buFontTx/>
              <a:buChar char="•"/>
            </a:pPr>
            <a:r>
              <a:rPr lang="pt-BR" dirty="0">
                <a:solidFill>
                  <a:schemeClr val="accent2"/>
                </a:solidFill>
              </a:rPr>
              <a:t>  Leve</a:t>
            </a:r>
          </a:p>
          <a:p>
            <a:pPr algn="l">
              <a:lnSpc>
                <a:spcPct val="150000"/>
              </a:lnSpc>
              <a:buFontTx/>
              <a:buChar char="•"/>
            </a:pPr>
            <a:r>
              <a:rPr lang="pt-BR" dirty="0">
                <a:solidFill>
                  <a:schemeClr val="accent2"/>
                </a:solidFill>
              </a:rPr>
              <a:t>  Eficiente</a:t>
            </a:r>
          </a:p>
          <a:p>
            <a:pPr algn="l">
              <a:lnSpc>
                <a:spcPct val="150000"/>
              </a:lnSpc>
              <a:buFontTx/>
              <a:buChar char="•"/>
            </a:pPr>
            <a:r>
              <a:rPr lang="pt-BR" dirty="0">
                <a:solidFill>
                  <a:schemeClr val="accent2"/>
                </a:solidFill>
              </a:rPr>
              <a:t>  Robusto</a:t>
            </a:r>
          </a:p>
          <a:p>
            <a:pPr algn="l"/>
            <a:r>
              <a:rPr lang="pt-BR" dirty="0">
                <a:solidFill>
                  <a:schemeClr val="accent2"/>
                </a:solidFill>
              </a:rPr>
              <a:t>   ...</a:t>
            </a:r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Grp="1" noChangeArrowheads="1"/>
          </p:cNvSpPr>
          <p:nvPr>
            <p:ph type="title"/>
          </p:nvPr>
        </p:nvSpPr>
        <p:spPr>
          <a:xfrm>
            <a:off x="477862" y="428604"/>
            <a:ext cx="7594600" cy="723900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r>
              <a:rPr lang="pt-BR" sz="4000" dirty="0" smtClean="0">
                <a:solidFill>
                  <a:schemeClr val="bg1"/>
                </a:solidFill>
                <a:latin typeface="Garamond" pitchFamily="18" charset="0"/>
              </a:rPr>
              <a:t>Especificações de Desempenho</a:t>
            </a:r>
          </a:p>
        </p:txBody>
      </p:sp>
      <p:sp>
        <p:nvSpPr>
          <p:cNvPr id="9" name="Retângulo 8"/>
          <p:cNvSpPr/>
          <p:nvPr/>
        </p:nvSpPr>
        <p:spPr>
          <a:xfrm>
            <a:off x="357190" y="214290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Garamond" pitchFamily="18" charset="0"/>
              </a:rPr>
              <a:t>Sinótico</a:t>
            </a:r>
            <a:endParaRPr lang="en-US" sz="200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1365250" y="2765425"/>
            <a:ext cx="1300163" cy="317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50000"/>
              </a:lnSpc>
              <a:buFontTx/>
              <a:buChar char="•"/>
            </a:pPr>
            <a:r>
              <a:rPr lang="pt-BR" dirty="0">
                <a:solidFill>
                  <a:schemeClr val="accent2"/>
                </a:solidFill>
              </a:rPr>
              <a:t>  </a:t>
            </a:r>
            <a:r>
              <a:rPr lang="pt-BR" dirty="0">
                <a:solidFill>
                  <a:srgbClr val="008000"/>
                </a:solidFill>
              </a:rPr>
              <a:t>Rápido</a:t>
            </a:r>
          </a:p>
          <a:p>
            <a:pPr algn="l">
              <a:lnSpc>
                <a:spcPct val="150000"/>
              </a:lnSpc>
              <a:buFontTx/>
              <a:buChar char="•"/>
            </a:pPr>
            <a:r>
              <a:rPr lang="pt-BR" dirty="0">
                <a:solidFill>
                  <a:schemeClr val="accent2"/>
                </a:solidFill>
              </a:rPr>
              <a:t>  Preciso</a:t>
            </a:r>
          </a:p>
          <a:p>
            <a:pPr algn="l">
              <a:lnSpc>
                <a:spcPct val="150000"/>
              </a:lnSpc>
              <a:buFontTx/>
              <a:buChar char="•"/>
            </a:pPr>
            <a:r>
              <a:rPr lang="pt-BR" dirty="0">
                <a:solidFill>
                  <a:schemeClr val="accent2"/>
                </a:solidFill>
              </a:rPr>
              <a:t>  Econômico</a:t>
            </a:r>
          </a:p>
          <a:p>
            <a:pPr algn="l">
              <a:lnSpc>
                <a:spcPct val="150000"/>
              </a:lnSpc>
              <a:buFontTx/>
              <a:buChar char="•"/>
            </a:pPr>
            <a:r>
              <a:rPr lang="pt-BR" dirty="0">
                <a:solidFill>
                  <a:schemeClr val="accent2"/>
                </a:solidFill>
              </a:rPr>
              <a:t>  Seguro</a:t>
            </a:r>
          </a:p>
          <a:p>
            <a:pPr algn="l">
              <a:lnSpc>
                <a:spcPct val="150000"/>
              </a:lnSpc>
              <a:buFontTx/>
              <a:buChar char="•"/>
            </a:pPr>
            <a:r>
              <a:rPr lang="pt-BR" dirty="0">
                <a:solidFill>
                  <a:schemeClr val="accent2"/>
                </a:solidFill>
              </a:rPr>
              <a:t>  Confiável</a:t>
            </a:r>
          </a:p>
          <a:p>
            <a:pPr algn="l">
              <a:lnSpc>
                <a:spcPct val="150000"/>
              </a:lnSpc>
              <a:buFontTx/>
              <a:buChar char="•"/>
            </a:pPr>
            <a:r>
              <a:rPr lang="pt-BR" dirty="0">
                <a:solidFill>
                  <a:schemeClr val="accent2"/>
                </a:solidFill>
              </a:rPr>
              <a:t>  Simples</a:t>
            </a:r>
          </a:p>
          <a:p>
            <a:pPr algn="l">
              <a:lnSpc>
                <a:spcPct val="150000"/>
              </a:lnSpc>
              <a:buFontTx/>
              <a:buChar char="•"/>
            </a:pPr>
            <a:r>
              <a:rPr lang="pt-BR" dirty="0">
                <a:solidFill>
                  <a:schemeClr val="accent2"/>
                </a:solidFill>
              </a:rPr>
              <a:t>  Leve</a:t>
            </a:r>
          </a:p>
          <a:p>
            <a:pPr algn="l">
              <a:lnSpc>
                <a:spcPct val="150000"/>
              </a:lnSpc>
              <a:buFontTx/>
              <a:buChar char="•"/>
            </a:pPr>
            <a:r>
              <a:rPr lang="pt-BR" dirty="0">
                <a:solidFill>
                  <a:schemeClr val="accent2"/>
                </a:solidFill>
              </a:rPr>
              <a:t>  Eficiente</a:t>
            </a:r>
          </a:p>
          <a:p>
            <a:pPr algn="l">
              <a:lnSpc>
                <a:spcPct val="150000"/>
              </a:lnSpc>
              <a:buFontTx/>
              <a:buChar char="•"/>
            </a:pPr>
            <a:r>
              <a:rPr lang="pt-BR" dirty="0">
                <a:solidFill>
                  <a:schemeClr val="accent2"/>
                </a:solidFill>
              </a:rPr>
              <a:t>  Robusto</a:t>
            </a:r>
          </a:p>
          <a:p>
            <a:pPr algn="l"/>
            <a:r>
              <a:rPr lang="pt-BR" dirty="0">
                <a:solidFill>
                  <a:schemeClr val="accent2"/>
                </a:solidFill>
              </a:rPr>
              <a:t>   ...</a:t>
            </a:r>
            <a:endParaRPr lang="en-US" dirty="0">
              <a:solidFill>
                <a:schemeClr val="accent2"/>
              </a:solidFill>
            </a:endParaRPr>
          </a:p>
        </p:txBody>
      </p:sp>
      <p:pic>
        <p:nvPicPr>
          <p:cNvPr id="12" name="Picture 6" descr="C:\Takashi\Figs\SEGORDEN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0825" y="2913063"/>
            <a:ext cx="3168650" cy="2760662"/>
          </a:xfrm>
          <a:prstGeom prst="rect">
            <a:avLst/>
          </a:prstGeom>
          <a:noFill/>
        </p:spPr>
      </p:pic>
      <p:sp>
        <p:nvSpPr>
          <p:cNvPr id="13" name="Freeform 7"/>
          <p:cNvSpPr>
            <a:spLocks/>
          </p:cNvSpPr>
          <p:nvPr/>
        </p:nvSpPr>
        <p:spPr bwMode="auto">
          <a:xfrm>
            <a:off x="2424113" y="2974975"/>
            <a:ext cx="2062162" cy="3175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48" y="302"/>
              </a:cxn>
              <a:cxn ang="0">
                <a:pos x="603" y="1728"/>
              </a:cxn>
              <a:cxn ang="0">
                <a:pos x="1014" y="1933"/>
              </a:cxn>
              <a:cxn ang="0">
                <a:pos x="1299" y="1702"/>
              </a:cxn>
            </a:cxnLst>
            <a:rect l="0" t="0" r="r" b="b"/>
            <a:pathLst>
              <a:path w="1299" h="2000">
                <a:moveTo>
                  <a:pt x="0" y="0"/>
                </a:moveTo>
                <a:cubicBezTo>
                  <a:pt x="91" y="50"/>
                  <a:pt x="448" y="14"/>
                  <a:pt x="548" y="302"/>
                </a:cubicBezTo>
                <a:cubicBezTo>
                  <a:pt x="648" y="590"/>
                  <a:pt x="525" y="1456"/>
                  <a:pt x="603" y="1728"/>
                </a:cubicBezTo>
                <a:cubicBezTo>
                  <a:pt x="681" y="2000"/>
                  <a:pt x="898" y="1937"/>
                  <a:pt x="1014" y="1933"/>
                </a:cubicBezTo>
                <a:cubicBezTo>
                  <a:pt x="1130" y="1929"/>
                  <a:pt x="1240" y="1750"/>
                  <a:pt x="1299" y="1702"/>
                </a:cubicBezTo>
              </a:path>
            </a:pathLst>
          </a:custGeom>
          <a:noFill/>
          <a:ln w="12700" cap="flat" cmpd="sng">
            <a:solidFill>
              <a:srgbClr val="008000"/>
            </a:solidFill>
            <a:prstDash val="solid"/>
            <a:round/>
            <a:headEnd type="oval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4" name="Freeform 8"/>
          <p:cNvSpPr>
            <a:spLocks/>
          </p:cNvSpPr>
          <p:nvPr/>
        </p:nvSpPr>
        <p:spPr bwMode="auto">
          <a:xfrm>
            <a:off x="2424113" y="2773363"/>
            <a:ext cx="4035425" cy="3351212"/>
          </a:xfrm>
          <a:custGeom>
            <a:avLst/>
            <a:gdLst/>
            <a:ahLst/>
            <a:cxnLst>
              <a:cxn ang="0">
                <a:pos x="0" y="127"/>
              </a:cxn>
              <a:cxn ang="0">
                <a:pos x="658" y="246"/>
              </a:cxn>
              <a:cxn ang="0">
                <a:pos x="786" y="1791"/>
              </a:cxn>
              <a:cxn ang="0">
                <a:pos x="1454" y="2102"/>
              </a:cxn>
              <a:cxn ang="0">
                <a:pos x="2542" y="1819"/>
              </a:cxn>
            </a:cxnLst>
            <a:rect l="0" t="0" r="r" b="b"/>
            <a:pathLst>
              <a:path w="2542" h="2111">
                <a:moveTo>
                  <a:pt x="0" y="127"/>
                </a:moveTo>
                <a:cubicBezTo>
                  <a:pt x="110" y="147"/>
                  <a:pt x="420" y="0"/>
                  <a:pt x="658" y="246"/>
                </a:cubicBezTo>
                <a:cubicBezTo>
                  <a:pt x="896" y="492"/>
                  <a:pt x="663" y="1477"/>
                  <a:pt x="786" y="1791"/>
                </a:cubicBezTo>
                <a:cubicBezTo>
                  <a:pt x="919" y="2100"/>
                  <a:pt x="979" y="2093"/>
                  <a:pt x="1454" y="2102"/>
                </a:cubicBezTo>
                <a:cubicBezTo>
                  <a:pt x="1929" y="2111"/>
                  <a:pt x="2315" y="1878"/>
                  <a:pt x="2542" y="1819"/>
                </a:cubicBezTo>
              </a:path>
            </a:pathLst>
          </a:custGeom>
          <a:noFill/>
          <a:ln w="9525" cap="flat" cmpd="sng">
            <a:solidFill>
              <a:srgbClr val="008000"/>
            </a:solidFill>
            <a:prstDash val="solid"/>
            <a:round/>
            <a:headEnd type="diamond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1106488" y="1982788"/>
            <a:ext cx="1809750" cy="581025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1600">
                <a:solidFill>
                  <a:schemeClr val="accent2"/>
                </a:solidFill>
              </a:rPr>
              <a:t>Comportamento </a:t>
            </a:r>
          </a:p>
          <a:p>
            <a:r>
              <a:rPr lang="pt-BR" sz="1600">
                <a:solidFill>
                  <a:schemeClr val="accent2"/>
                </a:solidFill>
              </a:rPr>
              <a:t>Desejado</a:t>
            </a:r>
            <a:endParaRPr lang="en-US" sz="160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Grp="1" noChangeArrowheads="1"/>
          </p:cNvSpPr>
          <p:nvPr>
            <p:ph type="title"/>
          </p:nvPr>
        </p:nvSpPr>
        <p:spPr>
          <a:xfrm>
            <a:off x="477862" y="428604"/>
            <a:ext cx="7594600" cy="723900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r>
              <a:rPr lang="pt-BR" sz="4000" dirty="0" smtClean="0">
                <a:solidFill>
                  <a:schemeClr val="bg1"/>
                </a:solidFill>
                <a:latin typeface="Garamond" pitchFamily="18" charset="0"/>
              </a:rPr>
              <a:t>Especificações de Desempenho</a:t>
            </a:r>
          </a:p>
        </p:txBody>
      </p:sp>
      <p:sp>
        <p:nvSpPr>
          <p:cNvPr id="9" name="Retângulo 8"/>
          <p:cNvSpPr/>
          <p:nvPr/>
        </p:nvSpPr>
        <p:spPr>
          <a:xfrm>
            <a:off x="357190" y="214290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Garamond" pitchFamily="18" charset="0"/>
              </a:rPr>
              <a:t>Sinótico</a:t>
            </a:r>
            <a:endParaRPr lang="en-US" sz="200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1106488" y="1982788"/>
            <a:ext cx="1809750" cy="581025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1600">
                <a:solidFill>
                  <a:schemeClr val="accent2"/>
                </a:solidFill>
              </a:rPr>
              <a:t>Comportamento </a:t>
            </a:r>
          </a:p>
          <a:p>
            <a:r>
              <a:rPr lang="pt-BR" sz="1600">
                <a:solidFill>
                  <a:schemeClr val="accent2"/>
                </a:solidFill>
              </a:rPr>
              <a:t>Desejado</a:t>
            </a:r>
            <a:endParaRPr lang="en-US" sz="1600">
              <a:solidFill>
                <a:schemeClr val="accent2"/>
              </a:solidFill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1365250" y="2765425"/>
            <a:ext cx="1300163" cy="317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50000"/>
              </a:lnSpc>
              <a:buFontTx/>
              <a:buChar char="•"/>
            </a:pPr>
            <a:r>
              <a:rPr lang="pt-BR">
                <a:solidFill>
                  <a:schemeClr val="accent2"/>
                </a:solidFill>
              </a:rPr>
              <a:t>  </a:t>
            </a:r>
            <a:r>
              <a:rPr lang="pt-BR">
                <a:solidFill>
                  <a:srgbClr val="008000"/>
                </a:solidFill>
              </a:rPr>
              <a:t>Rápido</a:t>
            </a:r>
          </a:p>
          <a:p>
            <a:pPr algn="l">
              <a:lnSpc>
                <a:spcPct val="150000"/>
              </a:lnSpc>
              <a:buFontTx/>
              <a:buChar char="•"/>
            </a:pPr>
            <a:r>
              <a:rPr lang="pt-BR">
                <a:solidFill>
                  <a:schemeClr val="accent2"/>
                </a:solidFill>
              </a:rPr>
              <a:t>  </a:t>
            </a:r>
            <a:r>
              <a:rPr lang="pt-BR">
                <a:solidFill>
                  <a:srgbClr val="FF66FF"/>
                </a:solidFill>
              </a:rPr>
              <a:t>Preciso</a:t>
            </a:r>
          </a:p>
          <a:p>
            <a:pPr algn="l">
              <a:lnSpc>
                <a:spcPct val="150000"/>
              </a:lnSpc>
              <a:buFontTx/>
              <a:buChar char="•"/>
            </a:pPr>
            <a:r>
              <a:rPr lang="pt-BR">
                <a:solidFill>
                  <a:schemeClr val="accent2"/>
                </a:solidFill>
              </a:rPr>
              <a:t>  Econômico</a:t>
            </a:r>
          </a:p>
          <a:p>
            <a:pPr algn="l">
              <a:lnSpc>
                <a:spcPct val="150000"/>
              </a:lnSpc>
              <a:buFontTx/>
              <a:buChar char="•"/>
            </a:pPr>
            <a:r>
              <a:rPr lang="pt-BR">
                <a:solidFill>
                  <a:schemeClr val="accent2"/>
                </a:solidFill>
              </a:rPr>
              <a:t>  Seguro</a:t>
            </a:r>
          </a:p>
          <a:p>
            <a:pPr algn="l">
              <a:lnSpc>
                <a:spcPct val="150000"/>
              </a:lnSpc>
              <a:buFontTx/>
              <a:buChar char="•"/>
            </a:pPr>
            <a:r>
              <a:rPr lang="pt-BR">
                <a:solidFill>
                  <a:schemeClr val="accent2"/>
                </a:solidFill>
              </a:rPr>
              <a:t>  Confiável</a:t>
            </a:r>
          </a:p>
          <a:p>
            <a:pPr algn="l">
              <a:lnSpc>
                <a:spcPct val="150000"/>
              </a:lnSpc>
              <a:buFontTx/>
              <a:buChar char="•"/>
            </a:pPr>
            <a:r>
              <a:rPr lang="pt-BR">
                <a:solidFill>
                  <a:schemeClr val="accent2"/>
                </a:solidFill>
              </a:rPr>
              <a:t>  Simples</a:t>
            </a:r>
          </a:p>
          <a:p>
            <a:pPr algn="l">
              <a:lnSpc>
                <a:spcPct val="150000"/>
              </a:lnSpc>
              <a:buFontTx/>
              <a:buChar char="•"/>
            </a:pPr>
            <a:r>
              <a:rPr lang="pt-BR">
                <a:solidFill>
                  <a:schemeClr val="accent2"/>
                </a:solidFill>
              </a:rPr>
              <a:t>  Leve</a:t>
            </a:r>
          </a:p>
          <a:p>
            <a:pPr algn="l">
              <a:lnSpc>
                <a:spcPct val="150000"/>
              </a:lnSpc>
              <a:buFontTx/>
              <a:buChar char="•"/>
            </a:pPr>
            <a:r>
              <a:rPr lang="pt-BR">
                <a:solidFill>
                  <a:schemeClr val="accent2"/>
                </a:solidFill>
              </a:rPr>
              <a:t>  Eficiente</a:t>
            </a:r>
          </a:p>
          <a:p>
            <a:pPr algn="l">
              <a:lnSpc>
                <a:spcPct val="150000"/>
              </a:lnSpc>
              <a:buFontTx/>
              <a:buChar char="•"/>
            </a:pPr>
            <a:r>
              <a:rPr lang="pt-BR">
                <a:solidFill>
                  <a:schemeClr val="accent2"/>
                </a:solidFill>
              </a:rPr>
              <a:t>  Robusto</a:t>
            </a:r>
          </a:p>
          <a:p>
            <a:pPr algn="l"/>
            <a:r>
              <a:rPr lang="pt-BR">
                <a:solidFill>
                  <a:schemeClr val="accent2"/>
                </a:solidFill>
              </a:rPr>
              <a:t>   ...</a:t>
            </a:r>
            <a:endParaRPr lang="en-US">
              <a:solidFill>
                <a:schemeClr val="accent2"/>
              </a:solidFill>
            </a:endParaRPr>
          </a:p>
        </p:txBody>
      </p:sp>
      <p:pic>
        <p:nvPicPr>
          <p:cNvPr id="12" name="Picture 6" descr="C:\Takashi\Figs\SEGORDEN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0825" y="2913063"/>
            <a:ext cx="3168650" cy="2760662"/>
          </a:xfrm>
          <a:prstGeom prst="rect">
            <a:avLst/>
          </a:prstGeom>
          <a:noFill/>
        </p:spPr>
      </p:pic>
      <p:sp>
        <p:nvSpPr>
          <p:cNvPr id="13" name="Freeform 7"/>
          <p:cNvSpPr>
            <a:spLocks/>
          </p:cNvSpPr>
          <p:nvPr/>
        </p:nvSpPr>
        <p:spPr bwMode="auto">
          <a:xfrm>
            <a:off x="2424113" y="2974975"/>
            <a:ext cx="2062162" cy="3175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48" y="302"/>
              </a:cxn>
              <a:cxn ang="0">
                <a:pos x="603" y="1728"/>
              </a:cxn>
              <a:cxn ang="0">
                <a:pos x="1014" y="1933"/>
              </a:cxn>
              <a:cxn ang="0">
                <a:pos x="1299" y="1702"/>
              </a:cxn>
            </a:cxnLst>
            <a:rect l="0" t="0" r="r" b="b"/>
            <a:pathLst>
              <a:path w="1299" h="2000">
                <a:moveTo>
                  <a:pt x="0" y="0"/>
                </a:moveTo>
                <a:cubicBezTo>
                  <a:pt x="91" y="50"/>
                  <a:pt x="448" y="14"/>
                  <a:pt x="548" y="302"/>
                </a:cubicBezTo>
                <a:cubicBezTo>
                  <a:pt x="648" y="590"/>
                  <a:pt x="525" y="1456"/>
                  <a:pt x="603" y="1728"/>
                </a:cubicBezTo>
                <a:cubicBezTo>
                  <a:pt x="681" y="2000"/>
                  <a:pt x="898" y="1937"/>
                  <a:pt x="1014" y="1933"/>
                </a:cubicBezTo>
                <a:cubicBezTo>
                  <a:pt x="1130" y="1929"/>
                  <a:pt x="1240" y="1750"/>
                  <a:pt x="1299" y="1702"/>
                </a:cubicBezTo>
              </a:path>
            </a:pathLst>
          </a:custGeom>
          <a:noFill/>
          <a:ln w="12700" cap="flat" cmpd="sng">
            <a:solidFill>
              <a:srgbClr val="008000"/>
            </a:solidFill>
            <a:prstDash val="solid"/>
            <a:round/>
            <a:headEnd type="oval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4" name="Freeform 8"/>
          <p:cNvSpPr>
            <a:spLocks/>
          </p:cNvSpPr>
          <p:nvPr/>
        </p:nvSpPr>
        <p:spPr bwMode="auto">
          <a:xfrm>
            <a:off x="2424113" y="2351088"/>
            <a:ext cx="4397375" cy="1263650"/>
          </a:xfrm>
          <a:custGeom>
            <a:avLst/>
            <a:gdLst/>
            <a:ahLst/>
            <a:cxnLst>
              <a:cxn ang="0">
                <a:pos x="0" y="622"/>
              </a:cxn>
              <a:cxn ang="0">
                <a:pos x="631" y="512"/>
              </a:cxn>
              <a:cxn ang="0">
                <a:pos x="1938" y="9"/>
              </a:cxn>
              <a:cxn ang="0">
                <a:pos x="2770" y="796"/>
              </a:cxn>
            </a:cxnLst>
            <a:rect l="0" t="0" r="r" b="b"/>
            <a:pathLst>
              <a:path w="2770" h="796">
                <a:moveTo>
                  <a:pt x="0" y="622"/>
                </a:moveTo>
                <a:cubicBezTo>
                  <a:pt x="227" y="618"/>
                  <a:pt x="308" y="614"/>
                  <a:pt x="631" y="512"/>
                </a:cubicBezTo>
                <a:cubicBezTo>
                  <a:pt x="954" y="410"/>
                  <a:pt x="1371" y="0"/>
                  <a:pt x="1938" y="9"/>
                </a:cubicBezTo>
                <a:cubicBezTo>
                  <a:pt x="2505" y="18"/>
                  <a:pt x="2597" y="632"/>
                  <a:pt x="2770" y="796"/>
                </a:cubicBezTo>
              </a:path>
            </a:pathLst>
          </a:custGeom>
          <a:noFill/>
          <a:ln w="9525" cap="flat" cmpd="sng">
            <a:solidFill>
              <a:srgbClr val="FF66FF"/>
            </a:solidFill>
            <a:prstDash val="solid"/>
            <a:round/>
            <a:headEnd type="oval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5" name="Freeform 9"/>
          <p:cNvSpPr>
            <a:spLocks/>
          </p:cNvSpPr>
          <p:nvPr/>
        </p:nvSpPr>
        <p:spPr bwMode="auto">
          <a:xfrm>
            <a:off x="2424113" y="2366963"/>
            <a:ext cx="2670175" cy="971550"/>
          </a:xfrm>
          <a:custGeom>
            <a:avLst/>
            <a:gdLst/>
            <a:ahLst/>
            <a:cxnLst>
              <a:cxn ang="0">
                <a:pos x="0" y="612"/>
              </a:cxn>
              <a:cxn ang="0">
                <a:pos x="484" y="484"/>
              </a:cxn>
              <a:cxn ang="0">
                <a:pos x="1143" y="27"/>
              </a:cxn>
              <a:cxn ang="0">
                <a:pos x="1682" y="566"/>
              </a:cxn>
            </a:cxnLst>
            <a:rect l="0" t="0" r="r" b="b"/>
            <a:pathLst>
              <a:path w="1682" h="612">
                <a:moveTo>
                  <a:pt x="0" y="612"/>
                </a:moveTo>
                <a:cubicBezTo>
                  <a:pt x="162" y="593"/>
                  <a:pt x="294" y="581"/>
                  <a:pt x="484" y="484"/>
                </a:cubicBezTo>
                <a:cubicBezTo>
                  <a:pt x="674" y="387"/>
                  <a:pt x="943" y="13"/>
                  <a:pt x="1143" y="27"/>
                </a:cubicBezTo>
                <a:cubicBezTo>
                  <a:pt x="1444" y="0"/>
                  <a:pt x="1570" y="454"/>
                  <a:pt x="1682" y="566"/>
                </a:cubicBezTo>
              </a:path>
            </a:pathLst>
          </a:custGeom>
          <a:noFill/>
          <a:ln w="9525" cap="flat" cmpd="sng">
            <a:solidFill>
              <a:srgbClr val="FF66FF"/>
            </a:solidFill>
            <a:prstDash val="solid"/>
            <a:round/>
            <a:headEnd type="diamond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6" name="Freeform 10"/>
          <p:cNvSpPr>
            <a:spLocks/>
          </p:cNvSpPr>
          <p:nvPr/>
        </p:nvSpPr>
        <p:spPr bwMode="auto">
          <a:xfrm>
            <a:off x="2424113" y="2773363"/>
            <a:ext cx="4035425" cy="3351212"/>
          </a:xfrm>
          <a:custGeom>
            <a:avLst/>
            <a:gdLst/>
            <a:ahLst/>
            <a:cxnLst>
              <a:cxn ang="0">
                <a:pos x="0" y="127"/>
              </a:cxn>
              <a:cxn ang="0">
                <a:pos x="658" y="246"/>
              </a:cxn>
              <a:cxn ang="0">
                <a:pos x="786" y="1791"/>
              </a:cxn>
              <a:cxn ang="0">
                <a:pos x="1454" y="2102"/>
              </a:cxn>
              <a:cxn ang="0">
                <a:pos x="2542" y="1819"/>
              </a:cxn>
            </a:cxnLst>
            <a:rect l="0" t="0" r="r" b="b"/>
            <a:pathLst>
              <a:path w="2542" h="2111">
                <a:moveTo>
                  <a:pt x="0" y="127"/>
                </a:moveTo>
                <a:cubicBezTo>
                  <a:pt x="110" y="147"/>
                  <a:pt x="420" y="0"/>
                  <a:pt x="658" y="246"/>
                </a:cubicBezTo>
                <a:cubicBezTo>
                  <a:pt x="896" y="492"/>
                  <a:pt x="663" y="1477"/>
                  <a:pt x="786" y="1791"/>
                </a:cubicBezTo>
                <a:cubicBezTo>
                  <a:pt x="919" y="2100"/>
                  <a:pt x="979" y="2093"/>
                  <a:pt x="1454" y="2102"/>
                </a:cubicBezTo>
                <a:cubicBezTo>
                  <a:pt x="1929" y="2111"/>
                  <a:pt x="2315" y="1878"/>
                  <a:pt x="2542" y="1819"/>
                </a:cubicBezTo>
              </a:path>
            </a:pathLst>
          </a:custGeom>
          <a:noFill/>
          <a:ln w="9525" cap="flat" cmpd="sng">
            <a:solidFill>
              <a:srgbClr val="008000"/>
            </a:solidFill>
            <a:prstDash val="solid"/>
            <a:round/>
            <a:headEnd type="diamond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Grp="1" noChangeArrowheads="1"/>
          </p:cNvSpPr>
          <p:nvPr>
            <p:ph type="title"/>
          </p:nvPr>
        </p:nvSpPr>
        <p:spPr>
          <a:xfrm>
            <a:off x="477862" y="428604"/>
            <a:ext cx="7594600" cy="723900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r>
              <a:rPr lang="pt-BR" sz="4000" dirty="0" smtClean="0">
                <a:solidFill>
                  <a:schemeClr val="bg1"/>
                </a:solidFill>
                <a:latin typeface="Garamond" pitchFamily="18" charset="0"/>
              </a:rPr>
              <a:t>Efeitos do </a:t>
            </a:r>
            <a:r>
              <a:rPr lang="pt-BR" sz="4000" dirty="0" err="1" smtClean="0">
                <a:solidFill>
                  <a:schemeClr val="bg1"/>
                </a:solidFill>
                <a:latin typeface="Garamond" pitchFamily="18" charset="0"/>
              </a:rPr>
              <a:t>Kp</a:t>
            </a:r>
            <a:endParaRPr lang="pt-BR" sz="4000" dirty="0" smtClean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357190" y="214290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Garamond" pitchFamily="18" charset="0"/>
              </a:rPr>
              <a:t>Sinótico</a:t>
            </a:r>
            <a:endParaRPr lang="en-US" sz="2000" dirty="0">
              <a:solidFill>
                <a:schemeClr val="bg1"/>
              </a:solidFill>
              <a:latin typeface="Garamond" pitchFamily="18" charset="0"/>
            </a:endParaRPr>
          </a:p>
        </p:txBody>
      </p:sp>
      <p:pic>
        <p:nvPicPr>
          <p:cNvPr id="12" name="Imagem 11" descr="Change_with_Kp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4414" y="1296898"/>
            <a:ext cx="6643734" cy="5218040"/>
          </a:xfrm>
          <a:prstGeom prst="rect">
            <a:avLst/>
          </a:prstGeom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Grp="1" noChangeArrowheads="1"/>
          </p:cNvSpPr>
          <p:nvPr>
            <p:ph type="title"/>
          </p:nvPr>
        </p:nvSpPr>
        <p:spPr>
          <a:xfrm>
            <a:off x="477862" y="428604"/>
            <a:ext cx="7594600" cy="723900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r>
              <a:rPr lang="pt-BR" sz="4000" dirty="0" smtClean="0">
                <a:solidFill>
                  <a:schemeClr val="bg1"/>
                </a:solidFill>
                <a:latin typeface="Garamond" pitchFamily="18" charset="0"/>
              </a:rPr>
              <a:t>Efeitos do Ki</a:t>
            </a:r>
          </a:p>
        </p:txBody>
      </p:sp>
      <p:sp>
        <p:nvSpPr>
          <p:cNvPr id="9" name="Retângulo 8"/>
          <p:cNvSpPr/>
          <p:nvPr/>
        </p:nvSpPr>
        <p:spPr>
          <a:xfrm>
            <a:off x="357190" y="214290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Garamond" pitchFamily="18" charset="0"/>
              </a:rPr>
              <a:t>Sinótico</a:t>
            </a:r>
            <a:endParaRPr lang="en-US" sz="2000" dirty="0">
              <a:solidFill>
                <a:schemeClr val="bg1"/>
              </a:solidFill>
              <a:latin typeface="Garamond" pitchFamily="18" charset="0"/>
            </a:endParaRPr>
          </a:p>
        </p:txBody>
      </p:sp>
      <p:pic>
        <p:nvPicPr>
          <p:cNvPr id="12" name="Imagem 11" descr="Change_with_Kp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30574" y="1296898"/>
            <a:ext cx="6611413" cy="5218040"/>
          </a:xfrm>
          <a:prstGeom prst="rect">
            <a:avLst/>
          </a:prstGeom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Grp="1" noChangeArrowheads="1"/>
          </p:cNvSpPr>
          <p:nvPr>
            <p:ph type="title"/>
          </p:nvPr>
        </p:nvSpPr>
        <p:spPr>
          <a:xfrm>
            <a:off x="477862" y="428604"/>
            <a:ext cx="7594600" cy="723900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r>
              <a:rPr lang="pt-BR" sz="4000" dirty="0" smtClean="0">
                <a:solidFill>
                  <a:schemeClr val="bg1"/>
                </a:solidFill>
                <a:latin typeface="Garamond" pitchFamily="18" charset="0"/>
              </a:rPr>
              <a:t>Efeitos do </a:t>
            </a:r>
            <a:r>
              <a:rPr lang="pt-BR" sz="4000" dirty="0" err="1" smtClean="0">
                <a:solidFill>
                  <a:schemeClr val="bg1"/>
                </a:solidFill>
                <a:latin typeface="Garamond" pitchFamily="18" charset="0"/>
              </a:rPr>
              <a:t>Kd</a:t>
            </a:r>
            <a:endParaRPr lang="pt-BR" sz="4000" dirty="0" smtClean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357190" y="214290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Garamond" pitchFamily="18" charset="0"/>
              </a:rPr>
              <a:t>Sinótico</a:t>
            </a:r>
            <a:endParaRPr lang="en-US" sz="2000" dirty="0">
              <a:solidFill>
                <a:schemeClr val="bg1"/>
              </a:solidFill>
              <a:latin typeface="Garamond" pitchFamily="18" charset="0"/>
            </a:endParaRPr>
          </a:p>
        </p:txBody>
      </p:sp>
      <p:pic>
        <p:nvPicPr>
          <p:cNvPr id="12" name="Imagem 11" descr="Change_with_Kp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39557" y="1296898"/>
            <a:ext cx="6593447" cy="5218040"/>
          </a:xfrm>
          <a:prstGeom prst="rect">
            <a:avLst/>
          </a:prstGeom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rsonalizar design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19708</TotalTime>
  <Words>198</Words>
  <Application>Microsoft Office PowerPoint</Application>
  <PresentationFormat>Apresentação na tela (4:3)</PresentationFormat>
  <Paragraphs>105</Paragraphs>
  <Slides>10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Personalizar design</vt:lpstr>
      <vt:lpstr>Slide 1</vt:lpstr>
      <vt:lpstr>Planta Didática</vt:lpstr>
      <vt:lpstr>Malha de Controle de Nivel</vt:lpstr>
      <vt:lpstr>Especificações de Desempenho</vt:lpstr>
      <vt:lpstr>Especificações de Desempenho</vt:lpstr>
      <vt:lpstr>Especificações de Desempenho</vt:lpstr>
      <vt:lpstr>Efeitos do Kp</vt:lpstr>
      <vt:lpstr>Efeitos do Ki</vt:lpstr>
      <vt:lpstr>Efeitos do Kd</vt:lpstr>
      <vt:lpstr>Sintonização do PID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alvares</dc:creator>
  <cp:lastModifiedBy>System302</cp:lastModifiedBy>
  <cp:revision>1074</cp:revision>
  <dcterms:created xsi:type="dcterms:W3CDTF">2008-07-08T01:55:26Z</dcterms:created>
  <dcterms:modified xsi:type="dcterms:W3CDTF">2010-06-21T19:03:11Z</dcterms:modified>
</cp:coreProperties>
</file>