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56" r:id="rId2"/>
    <p:sldId id="507" r:id="rId3"/>
    <p:sldId id="563" r:id="rId4"/>
    <p:sldId id="540" r:id="rId5"/>
    <p:sldId id="578" r:id="rId6"/>
    <p:sldId id="577" r:id="rId7"/>
    <p:sldId id="576" r:id="rId8"/>
    <p:sldId id="541" r:id="rId9"/>
    <p:sldId id="567" r:id="rId10"/>
    <p:sldId id="566" r:id="rId11"/>
    <p:sldId id="569" r:id="rId12"/>
    <p:sldId id="570" r:id="rId13"/>
    <p:sldId id="542" r:id="rId14"/>
    <p:sldId id="579" r:id="rId15"/>
    <p:sldId id="544" r:id="rId16"/>
    <p:sldId id="545" r:id="rId17"/>
    <p:sldId id="573" r:id="rId18"/>
    <p:sldId id="571" r:id="rId19"/>
    <p:sldId id="572" r:id="rId20"/>
    <p:sldId id="575" r:id="rId21"/>
    <p:sldId id="546" r:id="rId22"/>
    <p:sldId id="574" r:id="rId23"/>
    <p:sldId id="551" r:id="rId24"/>
    <p:sldId id="564" r:id="rId2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0038A8"/>
    <a:srgbClr val="000066"/>
    <a:srgbClr val="AC0000"/>
    <a:srgbClr val="CC0000"/>
    <a:srgbClr val="D51124"/>
    <a:srgbClr val="8C1215"/>
    <a:srgbClr val="FFC9C9"/>
    <a:srgbClr val="FF9999"/>
    <a:srgbClr val="B818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05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AAAC6F-5C2B-4C42-A568-EBAEA80EFF54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1EFF05-5D23-4272-9E10-389A63E394C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BBDB3EC-8F6B-46E3-A9FE-0CE63C68D512}" type="datetimeFigureOut">
              <a:rPr lang="pt-BR" smtClean="0"/>
              <a:pPr/>
              <a:t>6/16/aa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C7FB1E-F4C4-4BA7-859B-D53BB57FF7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FB1E-F4C4-4BA7-859B-D53BB57FF74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700" y="406400"/>
            <a:ext cx="7594600" cy="723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800" y="1206500"/>
            <a:ext cx="8547100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54525" y="6134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413125" y="61055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A7EED2-271D-4508-BF7A-9450A0003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700" y="406400"/>
            <a:ext cx="7594600" cy="723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7800" y="1206500"/>
            <a:ext cx="4197350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27550" y="1206500"/>
            <a:ext cx="4197350" cy="219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27550" y="3556000"/>
            <a:ext cx="4197350" cy="219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454525" y="6134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3413125" y="61055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F20D8-6DC7-4F96-A354-B056FA8A05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Texto 2"/>
          <p:cNvSpPr txBox="1">
            <a:spLocks/>
          </p:cNvSpPr>
          <p:nvPr userDrawn="1"/>
        </p:nvSpPr>
        <p:spPr>
          <a:xfrm>
            <a:off x="-32" y="285728"/>
            <a:ext cx="9144000" cy="2857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13" name="Espaço Reservado para Texto 2"/>
          <p:cNvSpPr txBox="1">
            <a:spLocks/>
          </p:cNvSpPr>
          <p:nvPr userDrawn="1"/>
        </p:nvSpPr>
        <p:spPr>
          <a:xfrm>
            <a:off x="0" y="571480"/>
            <a:ext cx="9144000" cy="642942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Espaço Reservado para Texto 2"/>
          <p:cNvSpPr txBox="1">
            <a:spLocks/>
          </p:cNvSpPr>
          <p:nvPr userDrawn="1"/>
        </p:nvSpPr>
        <p:spPr>
          <a:xfrm>
            <a:off x="-32" y="6572272"/>
            <a:ext cx="4572032" cy="285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Edgar</a:t>
            </a:r>
            <a:r>
              <a:rPr lang="pt-BR" sz="1600" b="1" baseline="0" dirty="0" smtClean="0">
                <a:solidFill>
                  <a:schemeClr val="bg1"/>
                </a:solidFill>
                <a:latin typeface="Garamond" pitchFamily="18" charset="0"/>
              </a:rPr>
              <a:t> J.</a:t>
            </a: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 Amaya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Espaço Reservado para Texto 2"/>
          <p:cNvSpPr txBox="1">
            <a:spLocks/>
          </p:cNvSpPr>
          <p:nvPr userDrawn="1"/>
        </p:nvSpPr>
        <p:spPr>
          <a:xfrm>
            <a:off x="4572000" y="6572272"/>
            <a:ext cx="4572032" cy="28572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Espaço Reservado para Texto 2"/>
          <p:cNvSpPr txBox="1">
            <a:spLocks/>
          </p:cNvSpPr>
          <p:nvPr userDrawn="1"/>
        </p:nvSpPr>
        <p:spPr>
          <a:xfrm>
            <a:off x="0" y="0"/>
            <a:ext cx="9144000" cy="27622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0" y="-71462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Instrumentação</a:t>
            </a:r>
            <a:r>
              <a:rPr lang="en-US" sz="1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Inteligente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91652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5" name="Imagem 4" descr="unb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714884"/>
            <a:ext cx="3500462" cy="178595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643182"/>
            <a:ext cx="9144000" cy="87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pt-BR" sz="1400" b="1" dirty="0">
              <a:solidFill>
                <a:srgbClr val="000099"/>
              </a:solidFill>
              <a:latin typeface="Garamond" pitchFamily="18" charset="0"/>
              <a:cs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3600" b="1" dirty="0">
                <a:latin typeface="Garamond" pitchFamily="18" charset="0"/>
                <a:cs typeface="Times New Roman" pitchFamily="18" charset="0"/>
              </a:rPr>
              <a:t>Edgar </a:t>
            </a:r>
            <a:r>
              <a:rPr lang="pt-BR" sz="3600" b="1" dirty="0" smtClean="0">
                <a:latin typeface="Garamond" pitchFamily="18" charset="0"/>
                <a:cs typeface="Times New Roman" pitchFamily="18" charset="0"/>
              </a:rPr>
              <a:t>Jhonny Amaya Simeón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2876" y="1000108"/>
            <a:ext cx="8929718" cy="1785950"/>
          </a:xfrm>
          <a:prstGeom prst="roundRect">
            <a:avLst/>
          </a:prstGeom>
          <a:solidFill>
            <a:srgbClr val="00006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Garamond" pitchFamily="18" charset="0"/>
              </a:rPr>
              <a:t>Instrumentação Inteligente: Ferramentas de Configuração e Monitoramento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3571876"/>
            <a:ext cx="9144000" cy="115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Grupo de Automação e Controle (GRACO)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Universidade de Brasília (UnB)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eamaya@unb.br </a:t>
            </a:r>
            <a:endParaRPr lang="pt-BR" sz="1400" b="1" dirty="0">
              <a:solidFill>
                <a:srgbClr val="0038A8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393700" y="500042"/>
            <a:ext cx="7594600" cy="7239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Controle </a:t>
            </a:r>
            <a:r>
              <a:rPr lang="pt-BR" sz="4000" dirty="0" err="1" smtClean="0">
                <a:solidFill>
                  <a:schemeClr val="bg1"/>
                </a:solidFill>
                <a:latin typeface="Garamond" pitchFamily="18" charset="0"/>
              </a:rPr>
              <a:t>PID</a:t>
            </a:r>
            <a:endParaRPr lang="pt-BR" sz="40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Syscon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96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214422"/>
            <a:ext cx="4346703" cy="5237178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29190" y="1571612"/>
            <a:ext cx="37496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estratégia “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Antecipativo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”, o controle da temperatura(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-32) do tanque de mistura é um </a:t>
            </a:r>
            <a:r>
              <a:rPr lang="pt-B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PID</a:t>
            </a:r>
            <a:r>
              <a:rPr lang="pt-B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” básico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E para as demais variáveis, geramos alarmes e enviamos para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CLP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(DF65).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Controle Cascata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Syscon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162558" cy="514034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0" y="1571612"/>
            <a:ext cx="435771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Deseja-se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controlar a temperatura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-32) do tanque de mistura(malha 32). Para isso, utilizamos o controle desta variável como </a:t>
            </a:r>
            <a:r>
              <a:rPr lang="pt-B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Setpoint</a:t>
            </a:r>
            <a:r>
              <a:rPr lang="pt-B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remoto”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 malha de controle de vazão(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-32). Nas demais variáveis, geramos alarmes e enviamos para 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CLP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(DF65).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Controle Manual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Syscon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98581"/>
            <a:ext cx="4739483" cy="527369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2066" y="1500174"/>
            <a:ext cx="392909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estratégia “Cascata”, o aquecimento da temperatura(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-31) é feita manualmente, após liberação(Inibe / Libera Modulação) pelo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supervisório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As demais variáveis, são totalizações parciais(TQ1/TQ2) e consumo total das vazões monitoradas também pelo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supervisório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Project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WorX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9493" name="Picture 5" descr="Processvie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1290782"/>
            <a:ext cx="7192162" cy="52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Monitoramento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Process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View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285860"/>
            <a:ext cx="9001156" cy="11557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latin typeface="Garamond" pitchFamily="18" charset="0"/>
                <a:ea typeface="宋体" charset="-122"/>
              </a:rPr>
              <a:t>	Visualização do Processo, Aquisição de Dados, Alarme, Análise de </a:t>
            </a: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Tendências, </a:t>
            </a:r>
            <a:r>
              <a:rPr lang="pt-BR" altLang="zh-CN" sz="2000" dirty="0" err="1" smtClean="0">
                <a:latin typeface="Garamond" pitchFamily="18" charset="0"/>
                <a:ea typeface="宋体" charset="-122"/>
              </a:rPr>
              <a:t>etc</a:t>
            </a:r>
            <a:endParaRPr lang="pt-BR" altLang="zh-CN" sz="20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19493" name="Picture 5" descr="Process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76" y="1643050"/>
            <a:ext cx="66206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Monitoramento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561960"/>
            <a:ext cx="8547100" cy="723900"/>
          </a:xfrm>
        </p:spPr>
        <p:txBody>
          <a:bodyPr/>
          <a:lstStyle/>
          <a:p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 Tecnologia OPC (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Ole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for 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Process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Control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)</a:t>
            </a:r>
            <a:endParaRPr lang="pt-BR" sz="3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17007" cy="491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Arquitetura OPC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440" y="1500175"/>
            <a:ext cx="5930518" cy="491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Arquitetura OPC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10" y="1357313"/>
            <a:ext cx="7858125" cy="514352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Nuvem 9"/>
          <p:cNvSpPr/>
          <p:nvPr/>
        </p:nvSpPr>
        <p:spPr>
          <a:xfrm>
            <a:off x="1785938" y="1643063"/>
            <a:ext cx="5214937" cy="4071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Nuvem 10"/>
          <p:cNvSpPr/>
          <p:nvPr/>
        </p:nvSpPr>
        <p:spPr>
          <a:xfrm>
            <a:off x="1071550" y="5143512"/>
            <a:ext cx="1643062" cy="10715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214938" y="20002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Grupo 1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000125" y="614362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Grupo 2</a:t>
            </a:r>
          </a:p>
        </p:txBody>
      </p:sp>
      <p:sp>
        <p:nvSpPr>
          <p:cNvPr id="14" name="Elipse 13"/>
          <p:cNvSpPr/>
          <p:nvPr/>
        </p:nvSpPr>
        <p:spPr>
          <a:xfrm>
            <a:off x="2500313" y="2286000"/>
            <a:ext cx="3643312" cy="1857375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643313" y="22860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Item1</a:t>
            </a:r>
          </a:p>
        </p:txBody>
      </p:sp>
      <p:sp>
        <p:nvSpPr>
          <p:cNvPr id="16" name="Elipse 15"/>
          <p:cNvSpPr/>
          <p:nvPr/>
        </p:nvSpPr>
        <p:spPr>
          <a:xfrm>
            <a:off x="2857500" y="4643438"/>
            <a:ext cx="1285875" cy="500062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000375" y="4714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Item 2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571750" y="3071813"/>
            <a:ext cx="785813" cy="5000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2643188" y="31432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Value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500438" y="3071813"/>
            <a:ext cx="785812" cy="5000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3429000" y="31432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Quality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429125" y="3071813"/>
            <a:ext cx="857250" cy="7858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4500563" y="3143250"/>
            <a:ext cx="928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Time stamp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572000" y="2428875"/>
            <a:ext cx="785813" cy="5000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4643438" y="25003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Type</a:t>
            </a:r>
          </a:p>
        </p:txBody>
      </p:sp>
      <p:sp>
        <p:nvSpPr>
          <p:cNvPr id="26" name="CaixaDeTexto 23"/>
          <p:cNvSpPr txBox="1">
            <a:spLocks noChangeArrowheads="1"/>
          </p:cNvSpPr>
          <p:nvPr/>
        </p:nvSpPr>
        <p:spPr bwMode="auto">
          <a:xfrm>
            <a:off x="785813" y="1500188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OPC Server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Arquitetura OPC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0825" y="1428736"/>
            <a:ext cx="3666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i="1" dirty="0" smtClean="0">
                <a:latin typeface="Arial" charset="0"/>
              </a:rPr>
              <a:t>Servidor </a:t>
            </a:r>
            <a:r>
              <a:rPr lang="pt-BR" sz="1600" b="1" i="1" dirty="0" err="1" smtClean="0">
                <a:latin typeface="Arial" charset="0"/>
              </a:rPr>
              <a:t>OPC</a:t>
            </a:r>
            <a:r>
              <a:rPr lang="pt-BR" sz="1600" b="1" i="1" dirty="0" smtClean="0">
                <a:latin typeface="Arial" charset="0"/>
              </a:rPr>
              <a:t> : </a:t>
            </a:r>
            <a:r>
              <a:rPr lang="pt-BR" sz="1600" b="1" i="1" dirty="0" err="1" smtClean="0">
                <a:latin typeface="Arial" charset="0"/>
              </a:rPr>
              <a:t>Smar</a:t>
            </a:r>
            <a:r>
              <a:rPr lang="pt-BR" sz="1600" b="1" i="1" dirty="0" smtClean="0">
                <a:latin typeface="Arial" charset="0"/>
              </a:rPr>
              <a:t>.</a:t>
            </a:r>
            <a:r>
              <a:rPr lang="pt-BR" sz="1600" b="1" i="1" dirty="0" err="1" smtClean="0">
                <a:latin typeface="Arial" charset="0"/>
              </a:rPr>
              <a:t>DfiOleServer</a:t>
            </a:r>
            <a:r>
              <a:rPr lang="pt-BR" sz="1600" b="1" i="1" dirty="0" smtClean="0">
                <a:latin typeface="Arial" charset="0"/>
              </a:rPr>
              <a:t>.0</a:t>
            </a:r>
            <a:endParaRPr lang="pt-BR" sz="1600" b="1" i="1" dirty="0">
              <a:latin typeface="Arial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/>
        </p:nvGraphicFramePr>
        <p:xfrm>
          <a:off x="714347" y="2058354"/>
          <a:ext cx="7572429" cy="1584960"/>
        </p:xfrm>
        <a:graphic>
          <a:graphicData uri="http://schemas.openxmlformats.org/drawingml/2006/table">
            <a:tbl>
              <a:tblPr/>
              <a:tblGrid>
                <a:gridCol w="1777325"/>
                <a:gridCol w="2528566"/>
                <a:gridCol w="3266538"/>
              </a:tblGrid>
              <a:tr h="244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de Entrada Analógica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Identificação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 OPC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Descrição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TIT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TIT-32_AI1.OUT.VALUE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Temp. da água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notanque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de mistura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FIT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FIT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-31_AI1.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OUT.VALUE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Vazão da água na malha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69"/>
          <p:cNvGraphicFramePr>
            <a:graphicFrameLocks noGrp="1"/>
          </p:cNvGraphicFramePr>
          <p:nvPr/>
        </p:nvGraphicFramePr>
        <p:xfrm>
          <a:off x="685798" y="4214818"/>
          <a:ext cx="7600978" cy="1828800"/>
        </p:xfrm>
        <a:graphic>
          <a:graphicData uri="http://schemas.openxmlformats.org/drawingml/2006/table">
            <a:tbl>
              <a:tblPr/>
              <a:tblGrid>
                <a:gridCol w="1274330"/>
                <a:gridCol w="2606375"/>
                <a:gridCol w="3720273"/>
              </a:tblGrid>
              <a:tr h="244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de Saída Analógica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Identificação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 OPC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Descrição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FY-32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FY-32_AO1.OUT.VALUE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Válvula de controle malha32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TY-31_SP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TY-31_PID1.SP.VALUE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Set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Point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da Temp. do Tanque de aquecimento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Arquitetura OPC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1194116"/>
            <a:ext cx="3066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400" b="1" i="1" dirty="0" smtClean="0">
                <a:latin typeface="Arial" charset="0"/>
                <a:ea typeface="SimSun" charset="-122"/>
                <a:cs typeface="Arial" charset="0"/>
              </a:rPr>
              <a:t>servidor </a:t>
            </a:r>
            <a:r>
              <a:rPr lang="pt-BR" sz="1400" b="1" i="1" dirty="0" err="1" smtClean="0">
                <a:latin typeface="Arial" charset="0"/>
                <a:ea typeface="SimSun" charset="-122"/>
                <a:cs typeface="Arial" charset="0"/>
              </a:rPr>
              <a:t>OPC</a:t>
            </a:r>
            <a:r>
              <a:rPr lang="pt-BR" sz="1400" b="1" i="1" dirty="0" smtClean="0">
                <a:latin typeface="Arial" charset="0"/>
                <a:ea typeface="SimSun" charset="-122"/>
                <a:cs typeface="Arial" charset="0"/>
              </a:rPr>
              <a:t>: </a:t>
            </a:r>
            <a:r>
              <a:rPr lang="pt-BR" sz="1400" b="1" i="1" dirty="0" err="1">
                <a:latin typeface="Arial" charset="0"/>
                <a:ea typeface="SimSun" charset="-122"/>
                <a:cs typeface="Arial" charset="0"/>
              </a:rPr>
              <a:t>Smar</a:t>
            </a:r>
            <a:r>
              <a:rPr lang="pt-BR" sz="1400" b="1" i="1" dirty="0">
                <a:latin typeface="Arial" charset="0"/>
                <a:ea typeface="SimSun" charset="-122"/>
                <a:cs typeface="Arial" charset="0"/>
              </a:rPr>
              <a:t>.DF65Server.1</a:t>
            </a:r>
            <a:endParaRPr lang="pt-BR" sz="1400" dirty="0">
              <a:latin typeface="Arial" charset="0"/>
              <a:ea typeface="SimSun" charset="-122"/>
              <a:cs typeface="Arial" charset="0"/>
            </a:endParaRPr>
          </a:p>
          <a:p>
            <a:pPr eaLnBrk="0" hangingPunct="0"/>
            <a:endParaRPr lang="pt-BR" sz="1400" dirty="0">
              <a:latin typeface="Arial" charset="0"/>
              <a:ea typeface="SimSun" charset="-122"/>
              <a:cs typeface="Arial" charset="0"/>
            </a:endParaRPr>
          </a:p>
        </p:txBody>
      </p:sp>
      <p:graphicFrame>
        <p:nvGraphicFramePr>
          <p:cNvPr id="6" name="Group 282"/>
          <p:cNvGraphicFramePr>
            <a:graphicFrameLocks noGrp="1"/>
          </p:cNvGraphicFramePr>
          <p:nvPr/>
        </p:nvGraphicFramePr>
        <p:xfrm>
          <a:off x="1258888" y="1484313"/>
          <a:ext cx="6048375" cy="2255520"/>
        </p:xfrm>
        <a:graphic>
          <a:graphicData uri="http://schemas.openxmlformats.org/drawingml/2006/table">
            <a:tbl>
              <a:tblPr/>
              <a:tblGrid>
                <a:gridCol w="1416050"/>
                <a:gridCol w="1738312"/>
                <a:gridCol w="2894013"/>
              </a:tblGrid>
              <a:tr h="244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TAGs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de Alarme - Entrada Discreta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Identificação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 OPC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Descrição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LAL-31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Nível baixo do tanque de aquecimento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TAH-31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Temp. alta do tanque de aquecimento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TAH-32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PD3.A.002.05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Temp. alta do tanque de mistura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EMER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Emergência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83"/>
          <p:cNvGraphicFramePr>
            <a:graphicFrameLocks noGrp="1"/>
          </p:cNvGraphicFramePr>
          <p:nvPr/>
        </p:nvGraphicFramePr>
        <p:xfrm>
          <a:off x="1258888" y="3786190"/>
          <a:ext cx="6049962" cy="2743200"/>
        </p:xfrm>
        <a:graphic>
          <a:graphicData uri="http://schemas.openxmlformats.org/drawingml/2006/table">
            <a:tbl>
              <a:tblPr/>
              <a:tblGrid>
                <a:gridCol w="1747837"/>
                <a:gridCol w="1711325"/>
                <a:gridCol w="2590800"/>
              </a:tblGrid>
              <a:tr h="244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TAGs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de Atuação - Saída Discreta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Identificação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TAG OPC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Descrição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LLBB1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Ligar Bomba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DLBB1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Desligar Bomba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LLBB2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Ligar Bomba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DLBB2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Desligar Bomba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LLAQC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Liberar aquecedor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INAQC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Inibir aquecedor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CLSIR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PD3.A.001.06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Cala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sirene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Planta Didática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85860"/>
            <a:ext cx="6786610" cy="522032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1960"/>
            <a:ext cx="9144000" cy="723900"/>
          </a:xfrm>
        </p:spPr>
        <p:txBody>
          <a:bodyPr/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Aquisição de </a:t>
            </a:r>
            <a:r>
              <a:rPr lang="pt-BR" altLang="zh-CN" sz="3200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TAGs</a:t>
            </a:r>
            <a:r>
              <a:rPr lang="pt-BR" altLang="zh-CN" sz="3200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com </a:t>
            </a:r>
            <a:r>
              <a:rPr lang="pt-BR" altLang="zh-CN" sz="3200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OPC</a:t>
            </a:r>
            <a:r>
              <a:rPr lang="pt-BR" altLang="zh-CN" sz="3200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sz="3200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ToolBox</a:t>
            </a:r>
            <a:r>
              <a:rPr lang="pt-BR" altLang="zh-CN" sz="3200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de </a:t>
            </a:r>
            <a:r>
              <a:rPr lang="pt-BR" altLang="zh-CN" sz="3200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altLang="zh-CN" sz="3200" dirty="0" smtClean="0">
              <a:solidFill>
                <a:schemeClr val="bg1"/>
              </a:solidFill>
              <a:latin typeface="Garamond" pitchFamily="18" charset="0"/>
              <a:ea typeface="宋体" charset="-12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1428736"/>
            <a:ext cx="80010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• </a:t>
            </a:r>
            <a:r>
              <a:rPr lang="en-US" sz="2000" b="1" dirty="0" err="1" smtClean="0">
                <a:latin typeface="Arial" charset="0"/>
              </a:rPr>
              <a:t>OPC</a:t>
            </a:r>
            <a:r>
              <a:rPr lang="en-US" sz="2000" b="1" dirty="0" smtClean="0">
                <a:latin typeface="Arial" charset="0"/>
              </a:rPr>
              <a:t> Data Access Client Objects (</a:t>
            </a:r>
            <a:r>
              <a:rPr lang="en-US" sz="2000" b="1" dirty="0" err="1" smtClean="0">
                <a:latin typeface="Arial" charset="0"/>
              </a:rPr>
              <a:t>OPC</a:t>
            </a:r>
            <a:r>
              <a:rPr lang="en-US" sz="2000" b="1" dirty="0" smtClean="0">
                <a:latin typeface="Arial" charset="0"/>
              </a:rPr>
              <a:t>-DA)</a:t>
            </a:r>
            <a:endParaRPr lang="pt-BR" sz="2000" dirty="0" smtClean="0">
              <a:latin typeface="Arial" charset="0"/>
            </a:endParaRPr>
          </a:p>
          <a:p>
            <a:r>
              <a:rPr lang="pt-BR" dirty="0" smtClean="0">
                <a:latin typeface="Arial" charset="0"/>
              </a:rPr>
              <a:t>Representa um Cliente </a:t>
            </a:r>
            <a:r>
              <a:rPr lang="pt-BR" dirty="0" err="1" smtClean="0">
                <a:latin typeface="Arial" charset="0"/>
              </a:rPr>
              <a:t>OPC</a:t>
            </a:r>
            <a:r>
              <a:rPr lang="pt-BR" dirty="0" smtClean="0">
                <a:latin typeface="Arial" charset="0"/>
              </a:rPr>
              <a:t> específico conectado a um único Servidor, que tem a função de armazenar os grupos e administrar a conexão e a comunicação. </a:t>
            </a:r>
          </a:p>
          <a:p>
            <a:endParaRPr lang="pt-BR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</a:rPr>
              <a:t> Data Access Group objects (</a:t>
            </a:r>
            <a:r>
              <a:rPr lang="en-US" b="1" dirty="0" err="1" smtClean="0">
                <a:latin typeface="Arial" charset="0"/>
              </a:rPr>
              <a:t>dagroup</a:t>
            </a:r>
            <a:r>
              <a:rPr lang="en-US" b="1" dirty="0" smtClean="0">
                <a:latin typeface="Arial" charset="0"/>
              </a:rPr>
              <a:t>)</a:t>
            </a:r>
            <a:endParaRPr lang="pt-BR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Representam os grupos contidos no </a:t>
            </a:r>
            <a:r>
              <a:rPr lang="pt-BR" dirty="0" err="1" smtClean="0">
                <a:latin typeface="Arial" charset="0"/>
              </a:rPr>
              <a:t>OPC-DA</a:t>
            </a:r>
            <a:r>
              <a:rPr lang="pt-BR" dirty="0" smtClean="0">
                <a:latin typeface="Arial" charset="0"/>
              </a:rPr>
              <a:t> e que armazenam um ou mais itens. Têm a função de administrar como os itens devem ser lidos, o armazenamento de históricos e a criação ou retirada de itens. Os grupos existem somente dentro de um </a:t>
            </a:r>
            <a:r>
              <a:rPr lang="pt-BR" b="1" dirty="0" err="1" smtClean="0">
                <a:latin typeface="Arial" charset="0"/>
              </a:rPr>
              <a:t>OPC-DA</a:t>
            </a:r>
            <a:endParaRPr lang="pt-BR" b="1" dirty="0" smtClean="0">
              <a:latin typeface="Arial" charset="0"/>
            </a:endParaRPr>
          </a:p>
          <a:p>
            <a:endParaRPr lang="pt-BR" dirty="0" smtClean="0">
              <a:latin typeface="Arial" charset="0"/>
            </a:endParaRPr>
          </a:p>
          <a:p>
            <a:r>
              <a:rPr lang="pt-BR" b="1" dirty="0" smtClean="0">
                <a:latin typeface="Arial" charset="0"/>
              </a:rPr>
              <a:t>• Data Access Item </a:t>
            </a:r>
            <a:r>
              <a:rPr lang="pt-BR" b="1" dirty="0" err="1" smtClean="0">
                <a:latin typeface="Arial" charset="0"/>
              </a:rPr>
              <a:t>Objects</a:t>
            </a:r>
            <a:r>
              <a:rPr lang="pt-BR" b="1" dirty="0" smtClean="0">
                <a:latin typeface="Arial" charset="0"/>
              </a:rPr>
              <a:t> (</a:t>
            </a:r>
            <a:r>
              <a:rPr lang="pt-BR" b="1" dirty="0" err="1" smtClean="0">
                <a:latin typeface="Arial" charset="0"/>
              </a:rPr>
              <a:t>daitem</a:t>
            </a:r>
            <a:r>
              <a:rPr lang="pt-BR" b="1" dirty="0" smtClean="0">
                <a:latin typeface="Arial" charset="0"/>
              </a:rPr>
              <a:t>)</a:t>
            </a:r>
            <a:endParaRPr lang="pt-BR" dirty="0" smtClean="0">
              <a:latin typeface="Arial" charset="0"/>
            </a:endParaRPr>
          </a:p>
          <a:p>
            <a:r>
              <a:rPr lang="pt-BR" dirty="0" smtClean="0">
                <a:latin typeface="Arial" charset="0"/>
              </a:rPr>
              <a:t> Representam os itens, também conhecidos como variáveis, que são lidos ou escritos pelo servidor nos dispositivos de campo. Os itens existem somente dentro de um </a:t>
            </a:r>
            <a:r>
              <a:rPr lang="pt-BR" b="1" dirty="0" err="1" smtClean="0">
                <a:latin typeface="Arial" charset="0"/>
              </a:rPr>
              <a:t>dagroup</a:t>
            </a:r>
            <a:r>
              <a:rPr lang="pt-BR" dirty="0" smtClean="0">
                <a:latin typeface="Arial" charset="0"/>
              </a:rPr>
              <a:t>. </a:t>
            </a:r>
          </a:p>
          <a:p>
            <a:endParaRPr lang="pt-BR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Código em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OPC</a:t>
            </a: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7498"/>
            <a:ext cx="822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Criando um OPC </a:t>
            </a:r>
            <a:r>
              <a:rPr lang="pt-BR" sz="1600" i="1" dirty="0" smtClean="0">
                <a:solidFill>
                  <a:srgbClr val="33CC33"/>
                </a:solidFill>
              </a:rPr>
              <a:t>Data Access </a:t>
            </a:r>
            <a:r>
              <a:rPr lang="pt-BR" sz="1600" i="1" dirty="0" err="1" smtClean="0">
                <a:solidFill>
                  <a:srgbClr val="33CC33"/>
                </a:solidFill>
              </a:rPr>
              <a:t>Client</a:t>
            </a:r>
            <a:r>
              <a:rPr lang="pt-BR" sz="1600" i="1" dirty="0" smtClean="0">
                <a:solidFill>
                  <a:srgbClr val="33CC33"/>
                </a:solidFill>
              </a:rPr>
              <a:t> </a:t>
            </a:r>
            <a:r>
              <a:rPr lang="pt-BR" sz="1600" i="1" dirty="0" err="1" smtClean="0">
                <a:solidFill>
                  <a:srgbClr val="33CC33"/>
                </a:solidFill>
              </a:rPr>
              <a:t>Object</a:t>
            </a:r>
            <a:r>
              <a:rPr lang="pt-BR" sz="1600" i="1" dirty="0" smtClean="0">
                <a:solidFill>
                  <a:srgbClr val="33CC33"/>
                </a:solidFill>
              </a:rPr>
              <a:t> </a:t>
            </a:r>
            <a:r>
              <a:rPr lang="pt-BR" sz="1600" dirty="0" smtClean="0">
                <a:solidFill>
                  <a:srgbClr val="33CC33"/>
                </a:solidFill>
              </a:rPr>
              <a:t>para Interatuar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err="1" smtClean="0"/>
              <a:t>da_Dfi</a:t>
            </a:r>
            <a:r>
              <a:rPr lang="pt-BR" sz="1600" dirty="0" smtClean="0"/>
              <a:t> = </a:t>
            </a:r>
            <a:r>
              <a:rPr lang="pt-BR" sz="1600" dirty="0" err="1" smtClean="0">
                <a:solidFill>
                  <a:srgbClr val="FF0000"/>
                </a:solidFill>
              </a:rPr>
              <a:t>opcda</a:t>
            </a:r>
            <a:r>
              <a:rPr lang="pt-BR" sz="1600" dirty="0" smtClean="0"/>
              <a:t>(</a:t>
            </a:r>
            <a:r>
              <a:rPr lang="en-US" sz="1600" dirty="0" smtClean="0">
                <a:solidFill>
                  <a:srgbClr val="9900CC"/>
                </a:solidFill>
              </a:rPr>
              <a:t>‘164.41.17.129'</a:t>
            </a:r>
            <a:r>
              <a:rPr lang="pt-BR" sz="1600" dirty="0" smtClean="0"/>
              <a:t>,</a:t>
            </a:r>
            <a:r>
              <a:rPr lang="pt-BR" sz="1600" dirty="0" smtClean="0">
                <a:solidFill>
                  <a:srgbClr val="9900CC"/>
                </a:solidFill>
              </a:rPr>
              <a:t> </a:t>
            </a:r>
            <a:r>
              <a:rPr lang="en-US" sz="1600" dirty="0" smtClean="0">
                <a:solidFill>
                  <a:srgbClr val="9900CC"/>
                </a:solidFill>
              </a:rPr>
              <a:t>'Smar.DfiOleServer.0'</a:t>
            </a:r>
            <a:r>
              <a:rPr lang="pt-BR" sz="1600" dirty="0" smtClean="0"/>
              <a:t>);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connect</a:t>
            </a:r>
            <a:r>
              <a:rPr lang="en-US" sz="1600" dirty="0" smtClean="0"/>
              <a:t>(</a:t>
            </a:r>
            <a:r>
              <a:rPr lang="en-US" sz="1600" dirty="0" err="1" smtClean="0"/>
              <a:t>da_Dfi</a:t>
            </a:r>
            <a:r>
              <a:rPr lang="en-US" sz="1600" dirty="0" smtClean="0"/>
              <a:t>); </a:t>
            </a:r>
            <a:r>
              <a:rPr lang="pt-BR" sz="1600" dirty="0" smtClean="0">
                <a:solidFill>
                  <a:srgbClr val="33CC33"/>
                </a:solidFill>
              </a:rPr>
              <a:t>% Conectando com o Servidor </a:t>
            </a:r>
            <a:r>
              <a:rPr lang="pt-BR" sz="1600" dirty="0" err="1" smtClean="0">
                <a:solidFill>
                  <a:srgbClr val="33CC33"/>
                </a:solidFill>
              </a:rPr>
              <a:t>OPC</a:t>
            </a: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pt-BR" sz="1600" dirty="0" err="1" smtClean="0"/>
              <a:t>grp_Dfi</a:t>
            </a:r>
            <a:r>
              <a:rPr lang="pt-BR" sz="1600" dirty="0" smtClean="0"/>
              <a:t> = </a:t>
            </a:r>
            <a:r>
              <a:rPr lang="pt-BR" sz="1600" dirty="0" err="1" smtClean="0">
                <a:solidFill>
                  <a:srgbClr val="FF0000"/>
                </a:solidFill>
              </a:rPr>
              <a:t>addgroup</a:t>
            </a:r>
            <a:r>
              <a:rPr lang="pt-BR" sz="1600" dirty="0" smtClean="0"/>
              <a:t>(</a:t>
            </a:r>
            <a:r>
              <a:rPr lang="pt-BR" sz="1600" dirty="0" err="1" smtClean="0"/>
              <a:t>da_Dfi</a:t>
            </a:r>
            <a:r>
              <a:rPr lang="pt-BR" sz="1600" dirty="0" smtClean="0"/>
              <a:t>,</a:t>
            </a:r>
            <a:r>
              <a:rPr lang="en-US" sz="1600" dirty="0" smtClean="0">
                <a:solidFill>
                  <a:srgbClr val="9900CC"/>
                </a:solidFill>
              </a:rPr>
              <a:t>'</a:t>
            </a:r>
            <a:r>
              <a:rPr lang="en-US" sz="1600" dirty="0" err="1" smtClean="0">
                <a:solidFill>
                  <a:srgbClr val="9900CC"/>
                </a:solidFill>
              </a:rPr>
              <a:t>Analogas</a:t>
            </a:r>
            <a:r>
              <a:rPr lang="en-US" sz="1600" dirty="0" smtClean="0">
                <a:solidFill>
                  <a:srgbClr val="9900CC"/>
                </a:solidFill>
              </a:rPr>
              <a:t>'</a:t>
            </a:r>
            <a:r>
              <a:rPr lang="pt-BR" sz="1600" dirty="0" smtClean="0"/>
              <a:t>); </a:t>
            </a:r>
            <a:r>
              <a:rPr lang="pt-BR" sz="1600" dirty="0" smtClean="0">
                <a:solidFill>
                  <a:srgbClr val="33CC33"/>
                </a:solidFill>
              </a:rPr>
              <a:t>% Criando um grupo de trabalho para as </a:t>
            </a:r>
            <a:r>
              <a:rPr lang="pt-BR" sz="1600" dirty="0" err="1" smtClean="0">
                <a:solidFill>
                  <a:srgbClr val="33CC33"/>
                </a:solidFill>
              </a:rPr>
              <a:t>TAGs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Adicionando as TAGS ao grupo </a:t>
            </a:r>
            <a:r>
              <a:rPr lang="pt-BR" sz="1600" dirty="0" err="1" smtClean="0">
                <a:solidFill>
                  <a:srgbClr val="33CC33"/>
                </a:solidFill>
              </a:rPr>
              <a:t>Dfi</a:t>
            </a:r>
            <a:endParaRPr lang="en-US" sz="16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fit32ai = </a:t>
            </a:r>
            <a:r>
              <a:rPr lang="en-US" sz="1600" dirty="0" err="1" smtClean="0">
                <a:solidFill>
                  <a:srgbClr val="FF0000"/>
                </a:solidFill>
              </a:rPr>
              <a:t>additem</a:t>
            </a:r>
            <a:r>
              <a:rPr lang="en-US" sz="1600" dirty="0" smtClean="0"/>
              <a:t>(grp_Dfi,</a:t>
            </a:r>
            <a:r>
              <a:rPr lang="en-US" sz="1600" dirty="0" smtClean="0">
                <a:solidFill>
                  <a:srgbClr val="9900CC"/>
                </a:solidFill>
              </a:rPr>
              <a:t>'FIT-32_AI1.OUT.VALUE'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9900CC"/>
                </a:solidFill>
              </a:rPr>
              <a:t>'single'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tit32ai = </a:t>
            </a:r>
            <a:r>
              <a:rPr lang="en-US" sz="1600" dirty="0" err="1" smtClean="0"/>
              <a:t>additem</a:t>
            </a:r>
            <a:r>
              <a:rPr lang="en-US" sz="1600" dirty="0" smtClean="0"/>
              <a:t>(grp_Dfi,</a:t>
            </a:r>
            <a:r>
              <a:rPr lang="en-US" sz="1600" dirty="0" smtClean="0">
                <a:solidFill>
                  <a:srgbClr val="9900CC"/>
                </a:solidFill>
              </a:rPr>
              <a:t>'TIT-32_AI1.OUT.VALUE'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9900CC"/>
                </a:solidFill>
              </a:rPr>
              <a:t>'single'</a:t>
            </a:r>
            <a:r>
              <a:rPr lang="en-US" sz="1600" dirty="0" smtClean="0"/>
              <a:t>);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fy32ao = </a:t>
            </a:r>
            <a:r>
              <a:rPr lang="pt-BR" sz="1600" dirty="0" err="1" smtClean="0"/>
              <a:t>additem</a:t>
            </a:r>
            <a:r>
              <a:rPr lang="pt-BR" sz="1600" dirty="0" smtClean="0"/>
              <a:t>(</a:t>
            </a:r>
            <a:r>
              <a:rPr lang="pt-BR" sz="1600" dirty="0" err="1" smtClean="0"/>
              <a:t>grp_Dfi</a:t>
            </a:r>
            <a:r>
              <a:rPr lang="pt-BR" sz="1600" dirty="0" smtClean="0"/>
              <a:t>,</a:t>
            </a:r>
            <a:r>
              <a:rPr lang="pt-BR" sz="1600" dirty="0" smtClean="0">
                <a:solidFill>
                  <a:srgbClr val="9900CC"/>
                </a:solidFill>
              </a:rPr>
              <a:t>'FY-32_AO1.</a:t>
            </a:r>
            <a:r>
              <a:rPr lang="pt-BR" sz="1600" dirty="0" err="1" smtClean="0">
                <a:solidFill>
                  <a:srgbClr val="9900CC"/>
                </a:solidFill>
              </a:rPr>
              <a:t>OUT.VALUE'</a:t>
            </a:r>
            <a:r>
              <a:rPr lang="pt-BR" sz="1600" dirty="0" err="1" smtClean="0"/>
              <a:t>,</a:t>
            </a:r>
            <a:r>
              <a:rPr lang="pt-BR" sz="1600" dirty="0" err="1" smtClean="0">
                <a:solidFill>
                  <a:srgbClr val="9900CC"/>
                </a:solidFill>
              </a:rPr>
              <a:t>'single'</a:t>
            </a:r>
            <a:r>
              <a:rPr lang="pt-BR" sz="1600" dirty="0" smtClean="0"/>
              <a:t>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Leitura das TAGs</a:t>
            </a:r>
            <a:r>
              <a:rPr lang="pt-BR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fit32ai_r=</a:t>
            </a:r>
            <a:r>
              <a:rPr lang="pt-BR" sz="1600" dirty="0" err="1" smtClean="0">
                <a:solidFill>
                  <a:srgbClr val="FF0000"/>
                </a:solidFill>
              </a:rPr>
              <a:t>read</a:t>
            </a:r>
            <a:r>
              <a:rPr lang="pt-BR" sz="1600" dirty="0" smtClean="0"/>
              <a:t>(fit32ai);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tit32ai_r=read(tit32ai);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fy32ao_r=</a:t>
            </a:r>
            <a:r>
              <a:rPr lang="pt-BR" sz="1600" dirty="0" err="1" smtClean="0"/>
              <a:t>read</a:t>
            </a:r>
            <a:r>
              <a:rPr lang="pt-BR" sz="1600" dirty="0" smtClean="0"/>
              <a:t>(fy32ao);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Obtendo os valores das grandezas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fit32ai_valor=fit32ai_</a:t>
            </a:r>
            <a:r>
              <a:rPr lang="pt-BR" sz="1600" dirty="0" err="1" smtClean="0"/>
              <a:t>r.Value;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tit32ai_valor=tit32ai_</a:t>
            </a:r>
            <a:r>
              <a:rPr lang="pt-BR" sz="1600" dirty="0" err="1" smtClean="0"/>
              <a:t>r.Value;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/>
              <a:t>fy32ao_valor=fy32ao_</a:t>
            </a:r>
            <a:r>
              <a:rPr lang="pt-BR" sz="1600" dirty="0" err="1" smtClean="0"/>
              <a:t>r.Value;</a:t>
            </a:r>
            <a:endParaRPr lang="pt-B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Escrevendo um valor em uma </a:t>
            </a:r>
            <a:r>
              <a:rPr lang="pt-BR" sz="1600" dirty="0" err="1" smtClean="0">
                <a:solidFill>
                  <a:srgbClr val="33CC33"/>
                </a:solidFill>
              </a:rPr>
              <a:t>Tag</a:t>
            </a:r>
            <a:endParaRPr lang="pt-BR" sz="1600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err="1" smtClean="0"/>
              <a:t>val</a:t>
            </a:r>
            <a:r>
              <a:rPr lang="pt-BR" sz="1600" dirty="0" smtClean="0"/>
              <a:t> = input(</a:t>
            </a:r>
            <a:r>
              <a:rPr lang="pt-BR" sz="1600" dirty="0" smtClean="0">
                <a:solidFill>
                  <a:srgbClr val="9900CC"/>
                </a:solidFill>
              </a:rPr>
              <a:t>'</a:t>
            </a:r>
            <a:r>
              <a:rPr lang="pt-BR" sz="1600" dirty="0" err="1" smtClean="0">
                <a:solidFill>
                  <a:srgbClr val="9900CC"/>
                </a:solidFill>
              </a:rPr>
              <a:t>ingresar</a:t>
            </a:r>
            <a:r>
              <a:rPr lang="pt-BR" sz="1600" dirty="0" smtClean="0">
                <a:solidFill>
                  <a:srgbClr val="9900CC"/>
                </a:solidFill>
              </a:rPr>
              <a:t> o porcentagem de apertura do FY-32_AO [0-100] :'</a:t>
            </a:r>
            <a:r>
              <a:rPr lang="pt-BR" sz="1600" dirty="0" smtClean="0"/>
              <a:t>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err="1" smtClean="0">
                <a:solidFill>
                  <a:srgbClr val="FF0000"/>
                </a:solidFill>
              </a:rPr>
              <a:t>write</a:t>
            </a:r>
            <a:r>
              <a:rPr lang="pt-BR" sz="1600" dirty="0" smtClean="0"/>
              <a:t>(fy32ao,</a:t>
            </a:r>
            <a:r>
              <a:rPr lang="pt-BR" sz="1600" dirty="0" err="1" smtClean="0"/>
              <a:t>val</a:t>
            </a:r>
            <a:r>
              <a:rPr lang="pt-BR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1600" dirty="0" smtClean="0">
                <a:solidFill>
                  <a:srgbClr val="33CC33"/>
                </a:solidFill>
              </a:rPr>
              <a:t>% Desconectando do Servidor </a:t>
            </a:r>
            <a:r>
              <a:rPr lang="pt-BR" sz="1600" dirty="0" err="1" smtClean="0">
                <a:solidFill>
                  <a:srgbClr val="33CC33"/>
                </a:solidFill>
              </a:rPr>
              <a:t>OPC</a:t>
            </a:r>
            <a:endParaRPr lang="pt-BR" sz="1600" dirty="0" smtClean="0">
              <a:solidFill>
                <a:srgbClr val="33CC33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1600" dirty="0" err="1" smtClean="0">
                <a:solidFill>
                  <a:srgbClr val="FF0000"/>
                </a:solidFill>
              </a:rPr>
              <a:t>disconnect</a:t>
            </a:r>
            <a:r>
              <a:rPr lang="pt-BR" sz="1600" dirty="0" smtClean="0"/>
              <a:t>(</a:t>
            </a:r>
            <a:r>
              <a:rPr lang="pt-BR" sz="1600" dirty="0" err="1" smtClean="0"/>
              <a:t>da_Dfi</a:t>
            </a:r>
            <a:r>
              <a:rPr lang="pt-BR" sz="1600" dirty="0" smtClean="0"/>
              <a:t> 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Supervisorio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em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1274"/>
            <a:ext cx="1928794" cy="5118121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ea typeface="宋体" charset="-122"/>
              </a:rPr>
              <a:t>D</a:t>
            </a:r>
            <a:r>
              <a:rPr lang="pt-BR" altLang="zh-CN" sz="2000" dirty="0" smtClean="0">
                <a:ea typeface="宋体" charset="-122"/>
              </a:rPr>
              <a:t>esenvolvida em MATLAB</a:t>
            </a:r>
            <a:r>
              <a:rPr lang="pt-BR" altLang="zh-CN" sz="2000" dirty="0">
                <a:ea typeface="宋体" charset="-122"/>
              </a:rPr>
              <a:t>® 7.0 – GUIDE (</a:t>
            </a:r>
            <a:r>
              <a:rPr lang="pt-BR" altLang="zh-CN" sz="2000" i="1" dirty="0" err="1" smtClean="0">
                <a:ea typeface="宋体" charset="-122"/>
              </a:rPr>
              <a:t>Graphic</a:t>
            </a:r>
            <a:r>
              <a:rPr lang="pt-BR" altLang="zh-CN" sz="2000" i="1" dirty="0" smtClean="0">
                <a:ea typeface="宋体" charset="-122"/>
              </a:rPr>
              <a:t> </a:t>
            </a:r>
            <a:r>
              <a:rPr lang="pt-BR" altLang="zh-CN" sz="2000" i="1" dirty="0" err="1" smtClean="0">
                <a:ea typeface="宋体" charset="-122"/>
              </a:rPr>
              <a:t>User</a:t>
            </a:r>
            <a:r>
              <a:rPr lang="pt-BR" altLang="zh-CN" sz="2000" i="1" dirty="0" smtClean="0">
                <a:ea typeface="宋体" charset="-122"/>
              </a:rPr>
              <a:t> </a:t>
            </a:r>
            <a:r>
              <a:rPr lang="pt-BR" altLang="zh-CN" sz="2000" i="1" dirty="0">
                <a:ea typeface="宋体" charset="-122"/>
              </a:rPr>
              <a:t>Interface Design </a:t>
            </a:r>
            <a:r>
              <a:rPr lang="pt-BR" altLang="zh-CN" sz="2000" i="1" dirty="0" err="1">
                <a:ea typeface="宋体" charset="-122"/>
              </a:rPr>
              <a:t>Environment</a:t>
            </a:r>
            <a:r>
              <a:rPr lang="pt-BR" altLang="zh-CN" sz="2000" dirty="0">
                <a:ea typeface="宋体" charset="-122"/>
              </a:rPr>
              <a:t>) </a:t>
            </a:r>
            <a:endParaRPr lang="pt-BR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ea typeface="宋体" charset="-122"/>
              </a:rPr>
              <a:t>Usa </a:t>
            </a:r>
            <a:r>
              <a:rPr lang="pt-BR" altLang="zh-CN" sz="2000" dirty="0">
                <a:ea typeface="宋体" charset="-122"/>
              </a:rPr>
              <a:t>a tecnologia OPC.</a:t>
            </a:r>
          </a:p>
        </p:txBody>
      </p:sp>
      <p:pic>
        <p:nvPicPr>
          <p:cNvPr id="324613" name="Picture 5" descr="ma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3" y="1214422"/>
            <a:ext cx="7143799" cy="535785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OPC</a:t>
            </a:r>
            <a:endParaRPr lang="en-US" sz="2000" dirty="0" smtClean="0">
              <a:solidFill>
                <a:schemeClr val="bg1"/>
              </a:solidFill>
              <a:latin typeface="Garamond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Supervisorio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em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1274"/>
            <a:ext cx="1928794" cy="5118121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ea typeface="宋体" charset="-122"/>
              </a:rPr>
              <a:t>D</a:t>
            </a:r>
            <a:r>
              <a:rPr lang="pt-BR" altLang="zh-CN" sz="2000" dirty="0" smtClean="0">
                <a:ea typeface="宋体" charset="-122"/>
              </a:rPr>
              <a:t>esenvolvida em MATLAB</a:t>
            </a:r>
            <a:r>
              <a:rPr lang="pt-BR" altLang="zh-CN" sz="2000" dirty="0">
                <a:ea typeface="宋体" charset="-122"/>
              </a:rPr>
              <a:t>® 7.0 – GUIDE (</a:t>
            </a:r>
            <a:r>
              <a:rPr lang="pt-BR" altLang="zh-CN" sz="2000" i="1" dirty="0" err="1">
                <a:ea typeface="宋体" charset="-122"/>
              </a:rPr>
              <a:t>GraphicUser</a:t>
            </a:r>
            <a:r>
              <a:rPr lang="pt-BR" altLang="zh-CN" sz="2000" i="1" dirty="0">
                <a:ea typeface="宋体" charset="-122"/>
              </a:rPr>
              <a:t> Interface Design </a:t>
            </a:r>
            <a:r>
              <a:rPr lang="pt-BR" altLang="zh-CN" sz="2000" i="1" dirty="0" err="1">
                <a:ea typeface="宋体" charset="-122"/>
              </a:rPr>
              <a:t>Environment</a:t>
            </a:r>
            <a:r>
              <a:rPr lang="pt-BR" altLang="zh-CN" sz="2000" dirty="0">
                <a:ea typeface="宋体" charset="-122"/>
              </a:rPr>
              <a:t>) </a:t>
            </a:r>
            <a:endParaRPr lang="pt-BR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ea typeface="宋体" charset="-122"/>
              </a:rPr>
              <a:t>Usa </a:t>
            </a:r>
            <a:r>
              <a:rPr lang="pt-BR" altLang="zh-CN" sz="2000" dirty="0">
                <a:ea typeface="宋体" charset="-122"/>
              </a:rPr>
              <a:t>a tecnologia OPC.</a:t>
            </a:r>
          </a:p>
        </p:txBody>
      </p:sp>
      <p:pic>
        <p:nvPicPr>
          <p:cNvPr id="324613" name="Picture 5" descr="mat"/>
          <p:cNvPicPr>
            <a:picLocks noChangeAspect="1" noChangeArrowheads="1"/>
          </p:cNvPicPr>
          <p:nvPr/>
        </p:nvPicPr>
        <p:blipFill>
          <a:blip r:embed="rId2" cstate="print"/>
          <a:srcRect l="260" t="8571" r="4675" b="4156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Próximas Aulas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4348" y="1714488"/>
            <a:ext cx="75724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Desenvolver um projeto com PD3 usando </a:t>
            </a:r>
            <a:r>
              <a:rPr lang="pt-BR" sz="2400" dirty="0" err="1" smtClean="0">
                <a:latin typeface="Garamond" pitchFamily="18" charset="0"/>
              </a:rPr>
              <a:t>Matlab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Discutir </a:t>
            </a:r>
            <a:r>
              <a:rPr lang="pt-BR" sz="2400" dirty="0" err="1" smtClean="0">
                <a:latin typeface="Garamond" pitchFamily="18" charset="0"/>
              </a:rPr>
              <a:t>ideias</a:t>
            </a:r>
            <a:r>
              <a:rPr lang="pt-BR" sz="2400" dirty="0" smtClean="0">
                <a:latin typeface="Garamond" pitchFamily="18" charset="0"/>
              </a:rPr>
              <a:t> de projeto com a Planta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Projetos em grupos de dois alunos da </a:t>
            </a:r>
            <a:r>
              <a:rPr lang="pt-BR" sz="2400" dirty="0" err="1" smtClean="0">
                <a:latin typeface="Garamond" pitchFamily="18" charset="0"/>
              </a:rPr>
              <a:t>graduacao</a:t>
            </a:r>
            <a:r>
              <a:rPr lang="pt-BR" sz="2400" dirty="0" smtClean="0">
                <a:latin typeface="Garamond" pitchFamily="18" charset="0"/>
              </a:rPr>
              <a:t> 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Individual alunos de mestrado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pt-BR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Malhas de Controle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30696" y="1357298"/>
            <a:ext cx="4149725" cy="5072098"/>
          </a:xfrm>
          <a:prstGeom prst="rect">
            <a:avLst/>
          </a:prstGeom>
          <a:solidFill>
            <a:srgbClr val="C9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1357298"/>
            <a:ext cx="3819525" cy="50720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71" y="1436668"/>
            <a:ext cx="80454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3059" y="2357430"/>
            <a:ext cx="1362075" cy="376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MALHA  31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5223" y="4286256"/>
            <a:ext cx="1362075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MALHA  32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Tag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View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7447" name="Picture 7" descr="logicvie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28736"/>
            <a:ext cx="9169918" cy="50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TrendView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7447" name="Picture 7" descr="logicvie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1255138"/>
            <a:ext cx="7215238" cy="525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Logic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View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7447" name="Picture 7" descr="logic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165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Tag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List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7447" name="Picture 7" descr="logicvie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326999"/>
            <a:ext cx="8516546" cy="52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Syscon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20800"/>
            <a:ext cx="9143999" cy="244157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ferramenta para configuração</a:t>
            </a:r>
            <a:r>
              <a:rPr lang="pt-BR" altLang="zh-CN" sz="2000" dirty="0">
                <a:latin typeface="Garamond" pitchFamily="18" charset="0"/>
                <a:ea typeface="宋体" charset="-122"/>
              </a:rPr>
              <a:t>, manutenção e operação da linha de produtos </a:t>
            </a: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FF </a:t>
            </a:r>
            <a:r>
              <a:rPr lang="pt-BR" altLang="zh-CN" sz="2000" dirty="0" err="1">
                <a:latin typeface="Garamond" pitchFamily="18" charset="0"/>
                <a:ea typeface="宋体" charset="-122"/>
              </a:rPr>
              <a:t>Smar</a:t>
            </a:r>
            <a:r>
              <a:rPr lang="pt-BR" altLang="zh-CN" sz="2000" dirty="0">
                <a:latin typeface="Garamond" pitchFamily="18" charset="0"/>
                <a:ea typeface="宋体" charset="-122"/>
              </a:rPr>
              <a:t> </a:t>
            </a:r>
          </a:p>
        </p:txBody>
      </p:sp>
      <p:pic>
        <p:nvPicPr>
          <p:cNvPr id="318469" name="Picture 5" descr="sys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737950"/>
            <a:ext cx="7572428" cy="48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Controle </a:t>
            </a:r>
            <a:r>
              <a:rPr lang="pt-BR" sz="4000" dirty="0" err="1" smtClean="0">
                <a:solidFill>
                  <a:schemeClr val="bg1"/>
                </a:solidFill>
                <a:latin typeface="Garamond" pitchFamily="18" charset="0"/>
              </a:rPr>
              <a:t>Antecipativo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 ou </a:t>
            </a:r>
            <a:r>
              <a:rPr lang="pt-BR" sz="4000" dirty="0" err="1" smtClean="0">
                <a:solidFill>
                  <a:schemeClr val="bg1"/>
                </a:solidFill>
                <a:latin typeface="Garamond" pitchFamily="18" charset="0"/>
              </a:rPr>
              <a:t>Feedforward</a:t>
            </a:r>
            <a:endParaRPr lang="pt-BR" sz="400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Syscon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95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66511" cy="535463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0" y="1357298"/>
            <a:ext cx="4429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Deseja-se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controlar a variável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temperatura(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-31) do tanque de aquecimento(malha 31). Para isso, utilizamos a </a:t>
            </a:r>
            <a:r>
              <a:rPr lang="pt-B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“Antecipação”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 variável vazão(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FIT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-31), como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Setpoint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controle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temperatura. O start para o aquecimento da temperatura é pelo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supervisório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(Inibe / Libera Modulação). A modulação da válvula de controle(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FY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-31) é feita manualmente.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19630</TotalTime>
  <Words>803</Words>
  <Application>Microsoft Office PowerPoint</Application>
  <PresentationFormat>Apresentação na tela (4:3)</PresentationFormat>
  <Paragraphs>170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Personalizar design</vt:lpstr>
      <vt:lpstr>Slide 1</vt:lpstr>
      <vt:lpstr>Planta Didática</vt:lpstr>
      <vt:lpstr>Malhas de Controle</vt:lpstr>
      <vt:lpstr>Tag View </vt:lpstr>
      <vt:lpstr>TrendView </vt:lpstr>
      <vt:lpstr>Logic View </vt:lpstr>
      <vt:lpstr>Tag List</vt:lpstr>
      <vt:lpstr>Syscon </vt:lpstr>
      <vt:lpstr>Controle Antecipativo ou Feedforward</vt:lpstr>
      <vt:lpstr>Controle PID</vt:lpstr>
      <vt:lpstr>Controle Cascata</vt:lpstr>
      <vt:lpstr>Controle Manual</vt:lpstr>
      <vt:lpstr>Project WorX</vt:lpstr>
      <vt:lpstr>Process View </vt:lpstr>
      <vt:lpstr>A Tecnologia OPC (Ole for Process Control)</vt:lpstr>
      <vt:lpstr>Arquitetura OPC </vt:lpstr>
      <vt:lpstr>Arquitetura OPC </vt:lpstr>
      <vt:lpstr>Arquitetura OPC </vt:lpstr>
      <vt:lpstr>Arquitetura OPC </vt:lpstr>
      <vt:lpstr>Aquisição de TAGs com OPC ToolBox de MATLAB</vt:lpstr>
      <vt:lpstr>Código em Matlab</vt:lpstr>
      <vt:lpstr>Supervisorio em Matlab</vt:lpstr>
      <vt:lpstr>Supervisorio em Matlab</vt:lpstr>
      <vt:lpstr>Próximas Aulas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alvares</dc:creator>
  <cp:lastModifiedBy>System302</cp:lastModifiedBy>
  <cp:revision>1072</cp:revision>
  <dcterms:created xsi:type="dcterms:W3CDTF">2008-07-08T01:55:26Z</dcterms:created>
  <dcterms:modified xsi:type="dcterms:W3CDTF">2010-06-16T20:49:03Z</dcterms:modified>
</cp:coreProperties>
</file>